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92" r:id="rId6"/>
    <p:sldId id="260" r:id="rId7"/>
    <p:sldId id="261" r:id="rId8"/>
    <p:sldId id="262" r:id="rId9"/>
    <p:sldId id="289" r:id="rId10"/>
    <p:sldId id="263" r:id="rId11"/>
    <p:sldId id="265" r:id="rId12"/>
    <p:sldId id="264" r:id="rId13"/>
    <p:sldId id="278" r:id="rId14"/>
    <p:sldId id="266" r:id="rId15"/>
    <p:sldId id="281" r:id="rId16"/>
    <p:sldId id="282" r:id="rId17"/>
    <p:sldId id="279" r:id="rId18"/>
    <p:sldId id="280" r:id="rId19"/>
    <p:sldId id="283" r:id="rId20"/>
    <p:sldId id="291" r:id="rId21"/>
    <p:sldId id="267" r:id="rId22"/>
    <p:sldId id="268" r:id="rId23"/>
    <p:sldId id="269" r:id="rId24"/>
    <p:sldId id="273" r:id="rId25"/>
    <p:sldId id="270" r:id="rId26"/>
    <p:sldId id="286" r:id="rId27"/>
    <p:sldId id="288" r:id="rId28"/>
    <p:sldId id="285" r:id="rId29"/>
    <p:sldId id="287" r:id="rId30"/>
    <p:sldId id="290" r:id="rId31"/>
    <p:sldId id="274" r:id="rId32"/>
    <p:sldId id="275" r:id="rId33"/>
    <p:sldId id="276"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D6711-6F18-4432-A258-FBBC920CE7AC}"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61A5C-52CF-45C0-BFBE-12B123BCAD3D}" type="slidenum">
              <a:rPr lang="en-US" smtClean="0"/>
              <a:t>‹#›</a:t>
            </a:fld>
            <a:endParaRPr lang="en-US"/>
          </a:p>
        </p:txBody>
      </p:sp>
    </p:spTree>
    <p:extLst>
      <p:ext uri="{BB962C8B-B14F-4D97-AF65-F5344CB8AC3E}">
        <p14:creationId xmlns:p14="http://schemas.microsoft.com/office/powerpoint/2010/main" val="193729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4F3F4FB-1C6B-4E07-8CB9-610A3C75AF85}" type="slidenum">
              <a:rPr lang="en-US" altLang="en-US" smtClean="0"/>
              <a:pPr>
                <a:spcBef>
                  <a:spcPct val="0"/>
                </a:spcBef>
              </a:pPr>
              <a:t>6</a:t>
            </a:fld>
            <a:endParaRPr lang="en-US" altLang="en-US" smtClean="0"/>
          </a:p>
        </p:txBody>
      </p:sp>
      <p:sp>
        <p:nvSpPr>
          <p:cNvPr id="23555"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rtl="1" eaLnBrk="1" hangingPunct="1">
              <a:spcBef>
                <a:spcPct val="0"/>
              </a:spcBef>
            </a:pPr>
            <a:fld id="{58D9933E-59E2-48CB-BC25-C91FD30DCE9F}" type="slidenum">
              <a:rPr lang="ar-SA" altLang="en-US"/>
              <a:pPr rtl="1" eaLnBrk="1" hangingPunct="1">
                <a:spcBef>
                  <a:spcPct val="0"/>
                </a:spcBef>
              </a:pPr>
              <a:t>6</a:t>
            </a:fld>
            <a:endParaRPr lang="en-US" altLang="en-US"/>
          </a:p>
        </p:txBody>
      </p:sp>
      <p:sp>
        <p:nvSpPr>
          <p:cNvPr id="23556" name="Rectangle 2"/>
          <p:cNvSpPr>
            <a:spLocks noGrp="1" noRot="1" noChangeAspect="1" noChangeArrowheads="1" noTextEdit="1"/>
          </p:cNvSpPr>
          <p:nvPr>
            <p:ph type="sldImg"/>
          </p:nvPr>
        </p:nvSpPr>
        <p:spPr>
          <a:xfrm>
            <a:off x="387350" y="687388"/>
            <a:ext cx="6086475" cy="3424237"/>
          </a:xfrm>
          <a:ln/>
        </p:spPr>
      </p:sp>
      <p:sp>
        <p:nvSpPr>
          <p:cNvPr id="23557"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cs typeface="Arial" panose="020B0604020202020204" pitchFamily="34" charset="0"/>
              </a:rPr>
              <a:t>ACLS providers should be aware that each person must display the skills of 1-rescuer adult CPR plus use of an AED.</a:t>
            </a:r>
          </a:p>
          <a:p>
            <a:pPr eaLnBrk="1" hangingPunct="1"/>
            <a:r>
              <a:rPr lang="en-US" altLang="en-US" dirty="0" smtClean="0">
                <a:latin typeface="Arial" panose="020B0604020202020204" pitchFamily="34" charset="0"/>
                <a:cs typeface="Arial" panose="020B0604020202020204" pitchFamily="34" charset="0"/>
              </a:rPr>
              <a:t>Successful completion of the </a:t>
            </a:r>
            <a:r>
              <a:rPr lang="en-US" altLang="en-US" dirty="0" err="1" smtClean="0">
                <a:latin typeface="Arial" panose="020B0604020202020204" pitchFamily="34" charset="0"/>
                <a:cs typeface="Arial" panose="020B0604020202020204" pitchFamily="34" charset="0"/>
              </a:rPr>
              <a:t>Heartsaver</a:t>
            </a:r>
            <a:r>
              <a:rPr lang="en-US" altLang="en-US" dirty="0" smtClean="0">
                <a:latin typeface="Arial" panose="020B0604020202020204" pitchFamily="34" charset="0"/>
                <a:cs typeface="Arial" panose="020B0604020202020204" pitchFamily="34" charset="0"/>
              </a:rPr>
              <a:t> AED Skills Checklist is required for successful completion of the ACLS Provider Course.</a:t>
            </a:r>
          </a:p>
          <a:p>
            <a:pPr eaLnBrk="1" hangingPunct="1"/>
            <a:r>
              <a:rPr lang="en-US" altLang="en-US" dirty="0" smtClean="0">
                <a:latin typeface="Arial" panose="020B0604020202020204" pitchFamily="34" charset="0"/>
                <a:cs typeface="Arial" panose="020B0604020202020204" pitchFamily="34" charset="0"/>
              </a:rPr>
              <a:t>This case is not the time to learn AED operation or CPR. Those skills are acquired before the course, during the skills station review, or during remediation at the end of the course.</a:t>
            </a:r>
          </a:p>
          <a:p>
            <a:pPr eaLnBrk="1" hangingPunct="1"/>
            <a:r>
              <a:rPr lang="en-US" altLang="en-US" dirty="0" smtClean="0">
                <a:latin typeface="Arial" panose="020B0604020202020204" pitchFamily="34" charset="0"/>
                <a:cs typeface="Arial" panose="020B0604020202020204" pitchFamily="34" charset="0"/>
              </a:rPr>
              <a:t>This case should be quick and easy. The major purpose of this case is </a:t>
            </a:r>
            <a:r>
              <a:rPr lang="en-US" altLang="en-US" i="1" dirty="0" smtClean="0">
                <a:latin typeface="Arial" panose="020B0604020202020204" pitchFamily="34" charset="0"/>
                <a:cs typeface="Arial" panose="020B0604020202020204" pitchFamily="34" charset="0"/>
              </a:rPr>
              <a:t>to allow providers to consider a very realistic and increasingly common situation: being asked to assist a passenger who has collapsed during a transoceanic commercial airliner flight.</a:t>
            </a:r>
          </a:p>
          <a:p>
            <a:pPr eaLnBrk="1" hangingPunct="1"/>
            <a:endParaRPr lang="en-US" altLang="en-US"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11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733F2A1-2AAB-4C30-840D-6DE5EEA1B5FB}" type="slidenum">
              <a:rPr lang="en-US" altLang="en-US" smtClean="0"/>
              <a:pPr>
                <a:spcBef>
                  <a:spcPct val="0"/>
                </a:spcBef>
              </a:pPr>
              <a:t>31</a:t>
            </a:fld>
            <a:endParaRPr lang="en-US" altLang="en-US" smtClean="0"/>
          </a:p>
        </p:txBody>
      </p:sp>
      <p:sp>
        <p:nvSpPr>
          <p:cNvPr id="41987"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rtl="1" eaLnBrk="1" hangingPunct="1">
              <a:spcBef>
                <a:spcPct val="0"/>
              </a:spcBef>
            </a:pPr>
            <a:fld id="{D407A060-E4E5-4809-AEDE-AEE25D616400}" type="slidenum">
              <a:rPr lang="ar-SA" altLang="en-US"/>
              <a:pPr rtl="1" eaLnBrk="1" hangingPunct="1">
                <a:spcBef>
                  <a:spcPct val="0"/>
                </a:spcBef>
              </a:pPr>
              <a:t>31</a:t>
            </a:fld>
            <a:endParaRPr lang="en-US" altLang="en-US"/>
          </a:p>
        </p:txBody>
      </p:sp>
      <p:sp>
        <p:nvSpPr>
          <p:cNvPr id="41988" name="Rectangle 2"/>
          <p:cNvSpPr>
            <a:spLocks noGrp="1" noRot="1" noChangeAspect="1" noChangeArrowheads="1" noTextEdit="1"/>
          </p:cNvSpPr>
          <p:nvPr>
            <p:ph type="sldImg"/>
          </p:nvPr>
        </p:nvSpPr>
        <p:spPr>
          <a:xfrm>
            <a:off x="387350" y="687388"/>
            <a:ext cx="6086475" cy="3424237"/>
          </a:xfrm>
          <a:ln/>
        </p:spPr>
      </p:sp>
      <p:sp>
        <p:nvSpPr>
          <p:cNvPr id="41989"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ACLS providers should be aware that each person must display the skills of 1-rescuer adult CPR plus use of an AED.</a:t>
            </a:r>
          </a:p>
          <a:p>
            <a:pPr eaLnBrk="1" hangingPunct="1"/>
            <a:r>
              <a:rPr lang="en-US" altLang="en-US" smtClean="0">
                <a:latin typeface="Arial" panose="020B0604020202020204" pitchFamily="34" charset="0"/>
                <a:cs typeface="Arial" panose="020B0604020202020204" pitchFamily="34" charset="0"/>
              </a:rPr>
              <a:t>Successful completion of the Heartsaver AED Skills Checklist is required for successful completion of the ACLS Provider Course.</a:t>
            </a:r>
          </a:p>
          <a:p>
            <a:pPr eaLnBrk="1" hangingPunct="1"/>
            <a:r>
              <a:rPr lang="en-US" altLang="en-US" smtClean="0">
                <a:latin typeface="Arial" panose="020B0604020202020204" pitchFamily="34" charset="0"/>
                <a:cs typeface="Arial" panose="020B0604020202020204" pitchFamily="34" charset="0"/>
              </a:rPr>
              <a:t>This case is not the time to learn AED operation or CPR. Those skills are acquired before the course, during the skills station review, or during remediation at the end of the course.</a:t>
            </a:r>
          </a:p>
          <a:p>
            <a:pPr eaLnBrk="1" hangingPunct="1"/>
            <a:r>
              <a:rPr lang="en-US" altLang="en-US" smtClean="0">
                <a:latin typeface="Arial" panose="020B0604020202020204" pitchFamily="34" charset="0"/>
                <a:cs typeface="Arial" panose="020B0604020202020204" pitchFamily="34" charset="0"/>
              </a:rPr>
              <a:t>This case should be quick and easy. The major purpose of this case is </a:t>
            </a:r>
            <a:r>
              <a:rPr lang="en-US" altLang="en-US" i="1" smtClean="0">
                <a:latin typeface="Arial" panose="020B0604020202020204" pitchFamily="34" charset="0"/>
                <a:cs typeface="Arial" panose="020B0604020202020204" pitchFamily="34" charset="0"/>
              </a:rPr>
              <a:t>to allow providers to consider a very realistic and increasingly common situation: being asked to assist a passenger who has collapsed during a transoceanic commercial airliner flight.</a:t>
            </a:r>
          </a:p>
          <a:p>
            <a:pPr eaLnBrk="1" hangingPunct="1"/>
            <a:endParaRPr lang="en-US" altLang="en-US" i="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831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59A7DEF-4F73-4DC1-A6FE-229C1C3D6773}" type="slidenum">
              <a:rPr lang="en-US" altLang="en-US" smtClean="0"/>
              <a:pPr>
                <a:spcBef>
                  <a:spcPct val="0"/>
                </a:spcBef>
              </a:pPr>
              <a:t>21</a:t>
            </a:fld>
            <a:endParaRPr lang="en-US" altLang="en-US" smtClean="0"/>
          </a:p>
        </p:txBody>
      </p:sp>
      <p:sp>
        <p:nvSpPr>
          <p:cNvPr id="31747"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rtl="1" eaLnBrk="1" hangingPunct="1">
              <a:spcBef>
                <a:spcPct val="0"/>
              </a:spcBef>
            </a:pPr>
            <a:fld id="{14AA4F29-928D-458F-99D3-930F17EAC8FE}" type="slidenum">
              <a:rPr lang="ar-SA" altLang="en-US"/>
              <a:pPr rtl="1" eaLnBrk="1" hangingPunct="1">
                <a:spcBef>
                  <a:spcPct val="0"/>
                </a:spcBef>
              </a:pPr>
              <a:t>21</a:t>
            </a:fld>
            <a:endParaRPr lang="en-US" altLang="en-US"/>
          </a:p>
        </p:txBody>
      </p:sp>
      <p:sp>
        <p:nvSpPr>
          <p:cNvPr id="31748" name="Rectangle 2"/>
          <p:cNvSpPr>
            <a:spLocks noGrp="1" noRot="1" noChangeAspect="1" noChangeArrowheads="1" noTextEdit="1"/>
          </p:cNvSpPr>
          <p:nvPr>
            <p:ph type="sldImg"/>
          </p:nvPr>
        </p:nvSpPr>
        <p:spPr>
          <a:xfrm>
            <a:off x="387350" y="687388"/>
            <a:ext cx="6086475" cy="3424237"/>
          </a:xfrm>
          <a:ln/>
        </p:spPr>
      </p:sp>
      <p:sp>
        <p:nvSpPr>
          <p:cNvPr id="31749"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ACLS providers should be aware that each person must display the skills of 1-rescuer adult CPR plus use of an AED.</a:t>
            </a:r>
          </a:p>
          <a:p>
            <a:pPr eaLnBrk="1" hangingPunct="1"/>
            <a:r>
              <a:rPr lang="en-US" altLang="en-US" smtClean="0">
                <a:latin typeface="Arial" panose="020B0604020202020204" pitchFamily="34" charset="0"/>
                <a:cs typeface="Arial" panose="020B0604020202020204" pitchFamily="34" charset="0"/>
              </a:rPr>
              <a:t>Successful completion of the Heartsaver AED Skills Checklist is required for successful completion of the ACLS Provider Course.</a:t>
            </a:r>
          </a:p>
          <a:p>
            <a:pPr eaLnBrk="1" hangingPunct="1"/>
            <a:r>
              <a:rPr lang="en-US" altLang="en-US" smtClean="0">
                <a:latin typeface="Arial" panose="020B0604020202020204" pitchFamily="34" charset="0"/>
                <a:cs typeface="Arial" panose="020B0604020202020204" pitchFamily="34" charset="0"/>
              </a:rPr>
              <a:t>This case is not the time to learn AED operation or CPR. Those skills are acquired before the course, during the skills station review, or during remediation at the end of the course.</a:t>
            </a:r>
          </a:p>
          <a:p>
            <a:pPr eaLnBrk="1" hangingPunct="1"/>
            <a:r>
              <a:rPr lang="en-US" altLang="en-US" smtClean="0">
                <a:latin typeface="Arial" panose="020B0604020202020204" pitchFamily="34" charset="0"/>
                <a:cs typeface="Arial" panose="020B0604020202020204" pitchFamily="34" charset="0"/>
              </a:rPr>
              <a:t>This case should be quick and easy. The major purpose of this case is </a:t>
            </a:r>
            <a:r>
              <a:rPr lang="en-US" altLang="en-US" i="1" smtClean="0">
                <a:latin typeface="Arial" panose="020B0604020202020204" pitchFamily="34" charset="0"/>
                <a:cs typeface="Arial" panose="020B0604020202020204" pitchFamily="34" charset="0"/>
              </a:rPr>
              <a:t>to allow providers to consider a very realistic and increasingly common situation: being asked to assist a passenger who has collapsed during a transoceanic commercial airliner flight.</a:t>
            </a:r>
          </a:p>
          <a:p>
            <a:pPr eaLnBrk="1" hangingPunct="1"/>
            <a:endParaRPr lang="en-US" altLang="en-US" i="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43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398A1FF-332D-4C41-B2DB-A454C4BF7BC0}" type="slidenum">
              <a:rPr lang="en-US" altLang="en-US" smtClean="0"/>
              <a:pPr>
                <a:spcBef>
                  <a:spcPct val="0"/>
                </a:spcBef>
              </a:pPr>
              <a:t>22</a:t>
            </a:fld>
            <a:endParaRPr lang="en-US" altLang="en-US" smtClean="0"/>
          </a:p>
        </p:txBody>
      </p:sp>
      <p:sp>
        <p:nvSpPr>
          <p:cNvPr id="33795"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rtl="1" eaLnBrk="1" hangingPunct="1">
              <a:spcBef>
                <a:spcPct val="0"/>
              </a:spcBef>
            </a:pPr>
            <a:fld id="{56BFBB45-C4D9-425A-BA6C-A3EABD03AA6C}" type="slidenum">
              <a:rPr lang="ar-SA" altLang="en-US"/>
              <a:pPr rtl="1" eaLnBrk="1" hangingPunct="1">
                <a:spcBef>
                  <a:spcPct val="0"/>
                </a:spcBef>
              </a:pPr>
              <a:t>22</a:t>
            </a:fld>
            <a:endParaRPr lang="en-US" altLang="en-US"/>
          </a:p>
        </p:txBody>
      </p:sp>
      <p:sp>
        <p:nvSpPr>
          <p:cNvPr id="33796" name="Rectangle 2"/>
          <p:cNvSpPr>
            <a:spLocks noGrp="1" noRot="1" noChangeAspect="1" noChangeArrowheads="1" noTextEdit="1"/>
          </p:cNvSpPr>
          <p:nvPr>
            <p:ph type="sldImg"/>
          </p:nvPr>
        </p:nvSpPr>
        <p:spPr>
          <a:xfrm>
            <a:off x="387350" y="687388"/>
            <a:ext cx="6086475" cy="3424237"/>
          </a:xfrm>
          <a:ln/>
        </p:spPr>
      </p:sp>
      <p:sp>
        <p:nvSpPr>
          <p:cNvPr id="33797"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cs typeface="Arial" panose="020B0604020202020204" pitchFamily="34" charset="0"/>
              </a:rPr>
              <a:t>ACLS providers should be aware that each person must display the skills of 1-rescuer adult CPR plus use of an AED.</a:t>
            </a:r>
          </a:p>
          <a:p>
            <a:pPr eaLnBrk="1" hangingPunct="1"/>
            <a:r>
              <a:rPr lang="en-US" altLang="en-US" dirty="0" smtClean="0">
                <a:latin typeface="Arial" panose="020B0604020202020204" pitchFamily="34" charset="0"/>
                <a:cs typeface="Arial" panose="020B0604020202020204" pitchFamily="34" charset="0"/>
              </a:rPr>
              <a:t>Successful completion of the </a:t>
            </a:r>
            <a:r>
              <a:rPr lang="en-US" altLang="en-US" dirty="0" err="1" smtClean="0">
                <a:latin typeface="Arial" panose="020B0604020202020204" pitchFamily="34" charset="0"/>
                <a:cs typeface="Arial" panose="020B0604020202020204" pitchFamily="34" charset="0"/>
              </a:rPr>
              <a:t>Heartsaver</a:t>
            </a:r>
            <a:r>
              <a:rPr lang="en-US" altLang="en-US" dirty="0" smtClean="0">
                <a:latin typeface="Arial" panose="020B0604020202020204" pitchFamily="34" charset="0"/>
                <a:cs typeface="Arial" panose="020B0604020202020204" pitchFamily="34" charset="0"/>
              </a:rPr>
              <a:t> AED Skills Checklist is required for successful completion of the ACLS Provider Course.</a:t>
            </a:r>
          </a:p>
          <a:p>
            <a:pPr eaLnBrk="1" hangingPunct="1"/>
            <a:r>
              <a:rPr lang="en-US" altLang="en-US" dirty="0" smtClean="0">
                <a:latin typeface="Arial" panose="020B0604020202020204" pitchFamily="34" charset="0"/>
                <a:cs typeface="Arial" panose="020B0604020202020204" pitchFamily="34" charset="0"/>
              </a:rPr>
              <a:t>This case is not the time to learn AED operation or CPR. Those skills are acquired before the course, during the skills station review, or during remediation at the end of the course.</a:t>
            </a:r>
          </a:p>
          <a:p>
            <a:pPr eaLnBrk="1" hangingPunct="1"/>
            <a:r>
              <a:rPr lang="en-US" altLang="en-US" dirty="0" smtClean="0">
                <a:latin typeface="Arial" panose="020B0604020202020204" pitchFamily="34" charset="0"/>
                <a:cs typeface="Arial" panose="020B0604020202020204" pitchFamily="34" charset="0"/>
              </a:rPr>
              <a:t>This case should be quick and easy. The major purpose of this case is </a:t>
            </a:r>
            <a:r>
              <a:rPr lang="en-US" altLang="en-US" i="1" dirty="0" smtClean="0">
                <a:latin typeface="Arial" panose="020B0604020202020204" pitchFamily="34" charset="0"/>
                <a:cs typeface="Arial" panose="020B0604020202020204" pitchFamily="34" charset="0"/>
              </a:rPr>
              <a:t>to allow providers to consider a very realistic and increasingly common situation: being asked to assist a passenger who has collapsed during a transoceanic commercial airliner flight.</a:t>
            </a:r>
          </a:p>
          <a:p>
            <a:pPr eaLnBrk="1" hangingPunct="1"/>
            <a:endParaRPr lang="en-US" altLang="en-US"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4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0AB0B3-675C-499B-A0ED-BACD11947656}" type="slidenum">
              <a:rPr lang="en-US" altLang="en-US" smtClean="0"/>
              <a:pPr>
                <a:spcBef>
                  <a:spcPct val="0"/>
                </a:spcBef>
              </a:pPr>
              <a:t>25</a:t>
            </a:fld>
            <a:endParaRPr lang="en-US" altLang="en-US" smtClean="0"/>
          </a:p>
        </p:txBody>
      </p:sp>
      <p:sp>
        <p:nvSpPr>
          <p:cNvPr id="36867"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rtl="1" eaLnBrk="1" hangingPunct="1">
              <a:spcBef>
                <a:spcPct val="0"/>
              </a:spcBef>
            </a:pPr>
            <a:fld id="{C401FA93-9CEB-455D-BF06-94476DCE1625}" type="slidenum">
              <a:rPr lang="ar-SA" altLang="en-US"/>
              <a:pPr rtl="1" eaLnBrk="1" hangingPunct="1">
                <a:spcBef>
                  <a:spcPct val="0"/>
                </a:spcBef>
              </a:pPr>
              <a:t>25</a:t>
            </a:fld>
            <a:endParaRPr lang="en-US" altLang="en-US"/>
          </a:p>
        </p:txBody>
      </p:sp>
      <p:sp>
        <p:nvSpPr>
          <p:cNvPr id="36868" name="Rectangle 2"/>
          <p:cNvSpPr>
            <a:spLocks noGrp="1" noRot="1" noChangeAspect="1" noChangeArrowheads="1" noTextEdit="1"/>
          </p:cNvSpPr>
          <p:nvPr>
            <p:ph type="sldImg"/>
          </p:nvPr>
        </p:nvSpPr>
        <p:spPr>
          <a:xfrm>
            <a:off x="387350" y="687388"/>
            <a:ext cx="6086475" cy="3424237"/>
          </a:xfrm>
          <a:ln/>
        </p:spPr>
      </p:sp>
      <p:sp>
        <p:nvSpPr>
          <p:cNvPr id="36869"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ACLS providers should be aware that each person must display the skills of 1-rescuer adult CPR plus use of an AED.</a:t>
            </a:r>
          </a:p>
          <a:p>
            <a:pPr eaLnBrk="1" hangingPunct="1"/>
            <a:r>
              <a:rPr lang="en-US" altLang="en-US" smtClean="0">
                <a:latin typeface="Arial" panose="020B0604020202020204" pitchFamily="34" charset="0"/>
                <a:cs typeface="Arial" panose="020B0604020202020204" pitchFamily="34" charset="0"/>
              </a:rPr>
              <a:t>Successful completion of the Heartsaver AED Skills Checklist is required for successful completion of the ACLS Provider Course.</a:t>
            </a:r>
          </a:p>
          <a:p>
            <a:pPr eaLnBrk="1" hangingPunct="1"/>
            <a:r>
              <a:rPr lang="en-US" altLang="en-US" smtClean="0">
                <a:latin typeface="Arial" panose="020B0604020202020204" pitchFamily="34" charset="0"/>
                <a:cs typeface="Arial" panose="020B0604020202020204" pitchFamily="34" charset="0"/>
              </a:rPr>
              <a:t>This case is not the time to learn AED operation or CPR. Those skills are acquired before the course, during the skills station review, or during remediation at the end of the course.</a:t>
            </a:r>
          </a:p>
          <a:p>
            <a:pPr eaLnBrk="1" hangingPunct="1"/>
            <a:r>
              <a:rPr lang="en-US" altLang="en-US" smtClean="0">
                <a:latin typeface="Arial" panose="020B0604020202020204" pitchFamily="34" charset="0"/>
                <a:cs typeface="Arial" panose="020B0604020202020204" pitchFamily="34" charset="0"/>
              </a:rPr>
              <a:t>This case should be quick and easy. The major purpose of this case is </a:t>
            </a:r>
            <a:r>
              <a:rPr lang="en-US" altLang="en-US" i="1" smtClean="0">
                <a:latin typeface="Arial" panose="020B0604020202020204" pitchFamily="34" charset="0"/>
                <a:cs typeface="Arial" panose="020B0604020202020204" pitchFamily="34" charset="0"/>
              </a:rPr>
              <a:t>to allow providers to consider a very realistic and increasingly common situation: being asked to assist a passenger who has collapsed during a transoceanic commercial airliner flight.</a:t>
            </a:r>
          </a:p>
          <a:p>
            <a:pPr eaLnBrk="1" hangingPunct="1"/>
            <a:endParaRPr lang="en-US" altLang="en-US" i="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1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0AB0B3-675C-499B-A0ED-BACD11947656}" type="slidenum">
              <a:rPr lang="en-US" altLang="en-US" smtClean="0"/>
              <a:pPr>
                <a:spcBef>
                  <a:spcPct val="0"/>
                </a:spcBef>
              </a:pPr>
              <a:t>26</a:t>
            </a:fld>
            <a:endParaRPr lang="en-US" altLang="en-US" smtClean="0"/>
          </a:p>
        </p:txBody>
      </p:sp>
      <p:sp>
        <p:nvSpPr>
          <p:cNvPr id="36867"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rtl="1" eaLnBrk="1" hangingPunct="1">
              <a:spcBef>
                <a:spcPct val="0"/>
              </a:spcBef>
            </a:pPr>
            <a:fld id="{C401FA93-9CEB-455D-BF06-94476DCE1625}" type="slidenum">
              <a:rPr lang="ar-SA" altLang="en-US"/>
              <a:pPr rtl="1" eaLnBrk="1" hangingPunct="1">
                <a:spcBef>
                  <a:spcPct val="0"/>
                </a:spcBef>
              </a:pPr>
              <a:t>26</a:t>
            </a:fld>
            <a:endParaRPr lang="en-US" altLang="en-US"/>
          </a:p>
        </p:txBody>
      </p:sp>
      <p:sp>
        <p:nvSpPr>
          <p:cNvPr id="36868" name="Rectangle 2"/>
          <p:cNvSpPr>
            <a:spLocks noGrp="1" noRot="1" noChangeAspect="1" noChangeArrowheads="1" noTextEdit="1"/>
          </p:cNvSpPr>
          <p:nvPr>
            <p:ph type="sldImg"/>
          </p:nvPr>
        </p:nvSpPr>
        <p:spPr>
          <a:xfrm>
            <a:off x="387350" y="687388"/>
            <a:ext cx="6086475" cy="3424237"/>
          </a:xfrm>
          <a:ln/>
        </p:spPr>
      </p:sp>
      <p:sp>
        <p:nvSpPr>
          <p:cNvPr id="36869"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ACLS providers should be aware that each person must display the skills of 1-rescuer adult CPR plus use of an AED.</a:t>
            </a:r>
          </a:p>
          <a:p>
            <a:pPr eaLnBrk="1" hangingPunct="1"/>
            <a:r>
              <a:rPr lang="en-US" altLang="en-US" smtClean="0">
                <a:latin typeface="Arial" panose="020B0604020202020204" pitchFamily="34" charset="0"/>
                <a:cs typeface="Arial" panose="020B0604020202020204" pitchFamily="34" charset="0"/>
              </a:rPr>
              <a:t>Successful completion of the Heartsaver AED Skills Checklist is required for successful completion of the ACLS Provider Course.</a:t>
            </a:r>
          </a:p>
          <a:p>
            <a:pPr eaLnBrk="1" hangingPunct="1"/>
            <a:r>
              <a:rPr lang="en-US" altLang="en-US" smtClean="0">
                <a:latin typeface="Arial" panose="020B0604020202020204" pitchFamily="34" charset="0"/>
                <a:cs typeface="Arial" panose="020B0604020202020204" pitchFamily="34" charset="0"/>
              </a:rPr>
              <a:t>This case is not the time to learn AED operation or CPR. Those skills are acquired before the course, during the skills station review, or during remediation at the end of the course.</a:t>
            </a:r>
          </a:p>
          <a:p>
            <a:pPr eaLnBrk="1" hangingPunct="1"/>
            <a:r>
              <a:rPr lang="en-US" altLang="en-US" smtClean="0">
                <a:latin typeface="Arial" panose="020B0604020202020204" pitchFamily="34" charset="0"/>
                <a:cs typeface="Arial" panose="020B0604020202020204" pitchFamily="34" charset="0"/>
              </a:rPr>
              <a:t>This case should be quick and easy. The major purpose of this case is </a:t>
            </a:r>
            <a:r>
              <a:rPr lang="en-US" altLang="en-US" i="1" smtClean="0">
                <a:latin typeface="Arial" panose="020B0604020202020204" pitchFamily="34" charset="0"/>
                <a:cs typeface="Arial" panose="020B0604020202020204" pitchFamily="34" charset="0"/>
              </a:rPr>
              <a:t>to allow providers to consider a very realistic and increasingly common situation: being asked to assist a passenger who has collapsed during a transoceanic commercial airliner flight.</a:t>
            </a:r>
          </a:p>
          <a:p>
            <a:pPr eaLnBrk="1" hangingPunct="1"/>
            <a:endParaRPr lang="en-US" altLang="en-US" i="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59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0AB0B3-675C-499B-A0ED-BACD11947656}" type="slidenum">
              <a:rPr lang="en-US" altLang="en-US" smtClean="0"/>
              <a:pPr>
                <a:spcBef>
                  <a:spcPct val="0"/>
                </a:spcBef>
              </a:pPr>
              <a:t>27</a:t>
            </a:fld>
            <a:endParaRPr lang="en-US" altLang="en-US" smtClean="0"/>
          </a:p>
        </p:txBody>
      </p:sp>
      <p:sp>
        <p:nvSpPr>
          <p:cNvPr id="36867"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rtl="1" eaLnBrk="1" hangingPunct="1">
              <a:spcBef>
                <a:spcPct val="0"/>
              </a:spcBef>
            </a:pPr>
            <a:fld id="{C401FA93-9CEB-455D-BF06-94476DCE1625}" type="slidenum">
              <a:rPr lang="ar-SA" altLang="en-US"/>
              <a:pPr rtl="1" eaLnBrk="1" hangingPunct="1">
                <a:spcBef>
                  <a:spcPct val="0"/>
                </a:spcBef>
              </a:pPr>
              <a:t>27</a:t>
            </a:fld>
            <a:endParaRPr lang="en-US" altLang="en-US"/>
          </a:p>
        </p:txBody>
      </p:sp>
      <p:sp>
        <p:nvSpPr>
          <p:cNvPr id="36868" name="Rectangle 2"/>
          <p:cNvSpPr>
            <a:spLocks noGrp="1" noRot="1" noChangeAspect="1" noChangeArrowheads="1" noTextEdit="1"/>
          </p:cNvSpPr>
          <p:nvPr>
            <p:ph type="sldImg"/>
          </p:nvPr>
        </p:nvSpPr>
        <p:spPr>
          <a:xfrm>
            <a:off x="387350" y="687388"/>
            <a:ext cx="6086475" cy="3424237"/>
          </a:xfrm>
          <a:ln/>
        </p:spPr>
      </p:sp>
      <p:sp>
        <p:nvSpPr>
          <p:cNvPr id="36869"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ACLS providers should be aware that each person must display the skills of 1-rescuer adult CPR plus use of an AED.</a:t>
            </a:r>
          </a:p>
          <a:p>
            <a:pPr eaLnBrk="1" hangingPunct="1"/>
            <a:r>
              <a:rPr lang="en-US" altLang="en-US" smtClean="0">
                <a:latin typeface="Arial" panose="020B0604020202020204" pitchFamily="34" charset="0"/>
                <a:cs typeface="Arial" panose="020B0604020202020204" pitchFamily="34" charset="0"/>
              </a:rPr>
              <a:t>Successful completion of the Heartsaver AED Skills Checklist is required for successful completion of the ACLS Provider Course.</a:t>
            </a:r>
          </a:p>
          <a:p>
            <a:pPr eaLnBrk="1" hangingPunct="1"/>
            <a:r>
              <a:rPr lang="en-US" altLang="en-US" smtClean="0">
                <a:latin typeface="Arial" panose="020B0604020202020204" pitchFamily="34" charset="0"/>
                <a:cs typeface="Arial" panose="020B0604020202020204" pitchFamily="34" charset="0"/>
              </a:rPr>
              <a:t>This case is not the time to learn AED operation or CPR. Those skills are acquired before the course, during the skills station review, or during remediation at the end of the course.</a:t>
            </a:r>
          </a:p>
          <a:p>
            <a:pPr eaLnBrk="1" hangingPunct="1"/>
            <a:r>
              <a:rPr lang="en-US" altLang="en-US" smtClean="0">
                <a:latin typeface="Arial" panose="020B0604020202020204" pitchFamily="34" charset="0"/>
                <a:cs typeface="Arial" panose="020B0604020202020204" pitchFamily="34" charset="0"/>
              </a:rPr>
              <a:t>This case should be quick and easy. The major purpose of this case is </a:t>
            </a:r>
            <a:r>
              <a:rPr lang="en-US" altLang="en-US" i="1" smtClean="0">
                <a:latin typeface="Arial" panose="020B0604020202020204" pitchFamily="34" charset="0"/>
                <a:cs typeface="Arial" panose="020B0604020202020204" pitchFamily="34" charset="0"/>
              </a:rPr>
              <a:t>to allow providers to consider a very realistic and increasingly common situation: being asked to assist a passenger who has collapsed during a transoceanic commercial airliner flight.</a:t>
            </a:r>
          </a:p>
          <a:p>
            <a:pPr eaLnBrk="1" hangingPunct="1"/>
            <a:endParaRPr lang="en-US" altLang="en-US" i="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76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0AB0B3-675C-499B-A0ED-BACD11947656}" type="slidenum">
              <a:rPr lang="en-US" altLang="en-US" smtClean="0"/>
              <a:pPr>
                <a:spcBef>
                  <a:spcPct val="0"/>
                </a:spcBef>
              </a:pPr>
              <a:t>28</a:t>
            </a:fld>
            <a:endParaRPr lang="en-US" altLang="en-US" smtClean="0"/>
          </a:p>
        </p:txBody>
      </p:sp>
      <p:sp>
        <p:nvSpPr>
          <p:cNvPr id="36867"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rtl="1" eaLnBrk="1" hangingPunct="1">
              <a:spcBef>
                <a:spcPct val="0"/>
              </a:spcBef>
            </a:pPr>
            <a:fld id="{C401FA93-9CEB-455D-BF06-94476DCE1625}" type="slidenum">
              <a:rPr lang="ar-SA" altLang="en-US"/>
              <a:pPr rtl="1" eaLnBrk="1" hangingPunct="1">
                <a:spcBef>
                  <a:spcPct val="0"/>
                </a:spcBef>
              </a:pPr>
              <a:t>28</a:t>
            </a:fld>
            <a:endParaRPr lang="en-US" altLang="en-US"/>
          </a:p>
        </p:txBody>
      </p:sp>
      <p:sp>
        <p:nvSpPr>
          <p:cNvPr id="36868" name="Rectangle 2"/>
          <p:cNvSpPr>
            <a:spLocks noGrp="1" noRot="1" noChangeAspect="1" noChangeArrowheads="1" noTextEdit="1"/>
          </p:cNvSpPr>
          <p:nvPr>
            <p:ph type="sldImg"/>
          </p:nvPr>
        </p:nvSpPr>
        <p:spPr>
          <a:xfrm>
            <a:off x="387350" y="687388"/>
            <a:ext cx="6086475" cy="3424237"/>
          </a:xfrm>
          <a:ln/>
        </p:spPr>
      </p:sp>
      <p:sp>
        <p:nvSpPr>
          <p:cNvPr id="36869"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ACLS providers should be aware that each person must display the skills of 1-rescuer adult CPR plus use of an AED.</a:t>
            </a:r>
          </a:p>
          <a:p>
            <a:pPr eaLnBrk="1" hangingPunct="1"/>
            <a:r>
              <a:rPr lang="en-US" altLang="en-US" smtClean="0">
                <a:latin typeface="Arial" panose="020B0604020202020204" pitchFamily="34" charset="0"/>
                <a:cs typeface="Arial" panose="020B0604020202020204" pitchFamily="34" charset="0"/>
              </a:rPr>
              <a:t>Successful completion of the Heartsaver AED Skills Checklist is required for successful completion of the ACLS Provider Course.</a:t>
            </a:r>
          </a:p>
          <a:p>
            <a:pPr eaLnBrk="1" hangingPunct="1"/>
            <a:r>
              <a:rPr lang="en-US" altLang="en-US" smtClean="0">
                <a:latin typeface="Arial" panose="020B0604020202020204" pitchFamily="34" charset="0"/>
                <a:cs typeface="Arial" panose="020B0604020202020204" pitchFamily="34" charset="0"/>
              </a:rPr>
              <a:t>This case is not the time to learn AED operation or CPR. Those skills are acquired before the course, during the skills station review, or during remediation at the end of the course.</a:t>
            </a:r>
          </a:p>
          <a:p>
            <a:pPr eaLnBrk="1" hangingPunct="1"/>
            <a:r>
              <a:rPr lang="en-US" altLang="en-US" smtClean="0">
                <a:latin typeface="Arial" panose="020B0604020202020204" pitchFamily="34" charset="0"/>
                <a:cs typeface="Arial" panose="020B0604020202020204" pitchFamily="34" charset="0"/>
              </a:rPr>
              <a:t>This case should be quick and easy. The major purpose of this case is </a:t>
            </a:r>
            <a:r>
              <a:rPr lang="en-US" altLang="en-US" i="1" smtClean="0">
                <a:latin typeface="Arial" panose="020B0604020202020204" pitchFamily="34" charset="0"/>
                <a:cs typeface="Arial" panose="020B0604020202020204" pitchFamily="34" charset="0"/>
              </a:rPr>
              <a:t>to allow providers to consider a very realistic and increasingly common situation: being asked to assist a passenger who has collapsed during a transoceanic commercial airliner flight.</a:t>
            </a:r>
          </a:p>
          <a:p>
            <a:pPr eaLnBrk="1" hangingPunct="1"/>
            <a:endParaRPr lang="en-US" altLang="en-US" i="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25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0AB0B3-675C-499B-A0ED-BACD11947656}" type="slidenum">
              <a:rPr lang="en-US" altLang="en-US" smtClean="0"/>
              <a:pPr>
                <a:spcBef>
                  <a:spcPct val="0"/>
                </a:spcBef>
              </a:pPr>
              <a:t>29</a:t>
            </a:fld>
            <a:endParaRPr lang="en-US" altLang="en-US" smtClean="0"/>
          </a:p>
        </p:txBody>
      </p:sp>
      <p:sp>
        <p:nvSpPr>
          <p:cNvPr id="36867"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rtl="1" eaLnBrk="1" hangingPunct="1">
              <a:spcBef>
                <a:spcPct val="0"/>
              </a:spcBef>
            </a:pPr>
            <a:fld id="{C401FA93-9CEB-455D-BF06-94476DCE1625}" type="slidenum">
              <a:rPr lang="ar-SA" altLang="en-US"/>
              <a:pPr rtl="1" eaLnBrk="1" hangingPunct="1">
                <a:spcBef>
                  <a:spcPct val="0"/>
                </a:spcBef>
              </a:pPr>
              <a:t>29</a:t>
            </a:fld>
            <a:endParaRPr lang="en-US" altLang="en-US"/>
          </a:p>
        </p:txBody>
      </p:sp>
      <p:sp>
        <p:nvSpPr>
          <p:cNvPr id="36868" name="Rectangle 2"/>
          <p:cNvSpPr>
            <a:spLocks noGrp="1" noRot="1" noChangeAspect="1" noChangeArrowheads="1" noTextEdit="1"/>
          </p:cNvSpPr>
          <p:nvPr>
            <p:ph type="sldImg"/>
          </p:nvPr>
        </p:nvSpPr>
        <p:spPr>
          <a:xfrm>
            <a:off x="387350" y="687388"/>
            <a:ext cx="6086475" cy="3424237"/>
          </a:xfrm>
          <a:ln/>
        </p:spPr>
      </p:sp>
      <p:sp>
        <p:nvSpPr>
          <p:cNvPr id="36869"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ACLS providers should be aware that each person must display the skills of 1-rescuer adult CPR plus use of an AED.</a:t>
            </a:r>
          </a:p>
          <a:p>
            <a:pPr eaLnBrk="1" hangingPunct="1"/>
            <a:r>
              <a:rPr lang="en-US" altLang="en-US" smtClean="0">
                <a:latin typeface="Arial" panose="020B0604020202020204" pitchFamily="34" charset="0"/>
                <a:cs typeface="Arial" panose="020B0604020202020204" pitchFamily="34" charset="0"/>
              </a:rPr>
              <a:t>Successful completion of the Heartsaver AED Skills Checklist is required for successful completion of the ACLS Provider Course.</a:t>
            </a:r>
          </a:p>
          <a:p>
            <a:pPr eaLnBrk="1" hangingPunct="1"/>
            <a:r>
              <a:rPr lang="en-US" altLang="en-US" smtClean="0">
                <a:latin typeface="Arial" panose="020B0604020202020204" pitchFamily="34" charset="0"/>
                <a:cs typeface="Arial" panose="020B0604020202020204" pitchFamily="34" charset="0"/>
              </a:rPr>
              <a:t>This case is not the time to learn AED operation or CPR. Those skills are acquired before the course, during the skills station review, or during remediation at the end of the course.</a:t>
            </a:r>
          </a:p>
          <a:p>
            <a:pPr eaLnBrk="1" hangingPunct="1"/>
            <a:r>
              <a:rPr lang="en-US" altLang="en-US" smtClean="0">
                <a:latin typeface="Arial" panose="020B0604020202020204" pitchFamily="34" charset="0"/>
                <a:cs typeface="Arial" panose="020B0604020202020204" pitchFamily="34" charset="0"/>
              </a:rPr>
              <a:t>This case should be quick and easy. The major purpose of this case is </a:t>
            </a:r>
            <a:r>
              <a:rPr lang="en-US" altLang="en-US" i="1" smtClean="0">
                <a:latin typeface="Arial" panose="020B0604020202020204" pitchFamily="34" charset="0"/>
                <a:cs typeface="Arial" panose="020B0604020202020204" pitchFamily="34" charset="0"/>
              </a:rPr>
              <a:t>to allow providers to consider a very realistic and increasingly common situation: being asked to assist a passenger who has collapsed during a transoceanic commercial airliner flight.</a:t>
            </a:r>
          </a:p>
          <a:p>
            <a:pPr eaLnBrk="1" hangingPunct="1"/>
            <a:endParaRPr lang="en-US" altLang="en-US" i="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93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0AB0B3-675C-499B-A0ED-BACD11947656}" type="slidenum">
              <a:rPr lang="en-US" altLang="en-US" smtClean="0"/>
              <a:pPr>
                <a:spcBef>
                  <a:spcPct val="0"/>
                </a:spcBef>
              </a:pPr>
              <a:t>30</a:t>
            </a:fld>
            <a:endParaRPr lang="en-US" altLang="en-US" smtClean="0"/>
          </a:p>
        </p:txBody>
      </p:sp>
      <p:sp>
        <p:nvSpPr>
          <p:cNvPr id="36867"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rtl="1" eaLnBrk="1" hangingPunct="1">
              <a:spcBef>
                <a:spcPct val="0"/>
              </a:spcBef>
            </a:pPr>
            <a:fld id="{C401FA93-9CEB-455D-BF06-94476DCE1625}" type="slidenum">
              <a:rPr lang="ar-SA" altLang="en-US"/>
              <a:pPr rtl="1" eaLnBrk="1" hangingPunct="1">
                <a:spcBef>
                  <a:spcPct val="0"/>
                </a:spcBef>
              </a:pPr>
              <a:t>30</a:t>
            </a:fld>
            <a:endParaRPr lang="en-US" altLang="en-US"/>
          </a:p>
        </p:txBody>
      </p:sp>
      <p:sp>
        <p:nvSpPr>
          <p:cNvPr id="36868" name="Rectangle 2"/>
          <p:cNvSpPr>
            <a:spLocks noGrp="1" noRot="1" noChangeAspect="1" noChangeArrowheads="1" noTextEdit="1"/>
          </p:cNvSpPr>
          <p:nvPr>
            <p:ph type="sldImg"/>
          </p:nvPr>
        </p:nvSpPr>
        <p:spPr>
          <a:xfrm>
            <a:off x="387350" y="687388"/>
            <a:ext cx="6086475" cy="3424237"/>
          </a:xfrm>
          <a:ln/>
        </p:spPr>
      </p:sp>
      <p:sp>
        <p:nvSpPr>
          <p:cNvPr id="36869"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ACLS providers should be aware that each person must display the skills of 1-rescuer adult CPR plus use of an AED.</a:t>
            </a:r>
          </a:p>
          <a:p>
            <a:pPr eaLnBrk="1" hangingPunct="1"/>
            <a:r>
              <a:rPr lang="en-US" altLang="en-US" smtClean="0">
                <a:latin typeface="Arial" panose="020B0604020202020204" pitchFamily="34" charset="0"/>
                <a:cs typeface="Arial" panose="020B0604020202020204" pitchFamily="34" charset="0"/>
              </a:rPr>
              <a:t>Successful completion of the Heartsaver AED Skills Checklist is required for successful completion of the ACLS Provider Course.</a:t>
            </a:r>
          </a:p>
          <a:p>
            <a:pPr eaLnBrk="1" hangingPunct="1"/>
            <a:r>
              <a:rPr lang="en-US" altLang="en-US" smtClean="0">
                <a:latin typeface="Arial" panose="020B0604020202020204" pitchFamily="34" charset="0"/>
                <a:cs typeface="Arial" panose="020B0604020202020204" pitchFamily="34" charset="0"/>
              </a:rPr>
              <a:t>This case is not the time to learn AED operation or CPR. Those skills are acquired before the course, during the skills station review, or during remediation at the end of the course.</a:t>
            </a:r>
          </a:p>
          <a:p>
            <a:pPr eaLnBrk="1" hangingPunct="1"/>
            <a:r>
              <a:rPr lang="en-US" altLang="en-US" smtClean="0">
                <a:latin typeface="Arial" panose="020B0604020202020204" pitchFamily="34" charset="0"/>
                <a:cs typeface="Arial" panose="020B0604020202020204" pitchFamily="34" charset="0"/>
              </a:rPr>
              <a:t>This case should be quick and easy. The major purpose of this case is </a:t>
            </a:r>
            <a:r>
              <a:rPr lang="en-US" altLang="en-US" i="1" smtClean="0">
                <a:latin typeface="Arial" panose="020B0604020202020204" pitchFamily="34" charset="0"/>
                <a:cs typeface="Arial" panose="020B0604020202020204" pitchFamily="34" charset="0"/>
              </a:rPr>
              <a:t>to allow providers to consider a very realistic and increasingly common situation: being asked to assist a passenger who has collapsed during a transoceanic commercial airliner flight.</a:t>
            </a:r>
          </a:p>
          <a:p>
            <a:pPr eaLnBrk="1" hangingPunct="1"/>
            <a:endParaRPr lang="en-US" altLang="en-US" i="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31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3539C-E8F5-4120-ACFB-83FF187523DD}"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03C-1DBA-4C7A-BD66-C6E58A8E1EBF}" type="slidenum">
              <a:rPr lang="en-US" smtClean="0"/>
              <a:t>‹#›</a:t>
            </a:fld>
            <a:endParaRPr lang="en-US"/>
          </a:p>
        </p:txBody>
      </p:sp>
    </p:spTree>
    <p:extLst>
      <p:ext uri="{BB962C8B-B14F-4D97-AF65-F5344CB8AC3E}">
        <p14:creationId xmlns:p14="http://schemas.microsoft.com/office/powerpoint/2010/main" val="408618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3539C-E8F5-4120-ACFB-83FF187523DD}"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03C-1DBA-4C7A-BD66-C6E58A8E1EBF}" type="slidenum">
              <a:rPr lang="en-US" smtClean="0"/>
              <a:t>‹#›</a:t>
            </a:fld>
            <a:endParaRPr lang="en-US"/>
          </a:p>
        </p:txBody>
      </p:sp>
    </p:spTree>
    <p:extLst>
      <p:ext uri="{BB962C8B-B14F-4D97-AF65-F5344CB8AC3E}">
        <p14:creationId xmlns:p14="http://schemas.microsoft.com/office/powerpoint/2010/main" val="13416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3539C-E8F5-4120-ACFB-83FF187523DD}"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03C-1DBA-4C7A-BD66-C6E58A8E1EBF}" type="slidenum">
              <a:rPr lang="en-US" smtClean="0"/>
              <a:t>‹#›</a:t>
            </a:fld>
            <a:endParaRPr lang="en-US"/>
          </a:p>
        </p:txBody>
      </p:sp>
    </p:spTree>
    <p:extLst>
      <p:ext uri="{BB962C8B-B14F-4D97-AF65-F5344CB8AC3E}">
        <p14:creationId xmlns:p14="http://schemas.microsoft.com/office/powerpoint/2010/main" val="13722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3539C-E8F5-4120-ACFB-83FF187523DD}"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03C-1DBA-4C7A-BD66-C6E58A8E1EBF}" type="slidenum">
              <a:rPr lang="en-US" smtClean="0"/>
              <a:t>‹#›</a:t>
            </a:fld>
            <a:endParaRPr lang="en-US"/>
          </a:p>
        </p:txBody>
      </p:sp>
    </p:spTree>
    <p:extLst>
      <p:ext uri="{BB962C8B-B14F-4D97-AF65-F5344CB8AC3E}">
        <p14:creationId xmlns:p14="http://schemas.microsoft.com/office/powerpoint/2010/main" val="257675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3539C-E8F5-4120-ACFB-83FF187523DD}"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03C-1DBA-4C7A-BD66-C6E58A8E1EBF}" type="slidenum">
              <a:rPr lang="en-US" smtClean="0"/>
              <a:t>‹#›</a:t>
            </a:fld>
            <a:endParaRPr lang="en-US"/>
          </a:p>
        </p:txBody>
      </p:sp>
    </p:spTree>
    <p:extLst>
      <p:ext uri="{BB962C8B-B14F-4D97-AF65-F5344CB8AC3E}">
        <p14:creationId xmlns:p14="http://schemas.microsoft.com/office/powerpoint/2010/main" val="319826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3539C-E8F5-4120-ACFB-83FF187523DD}"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803C-1DBA-4C7A-BD66-C6E58A8E1EBF}" type="slidenum">
              <a:rPr lang="en-US" smtClean="0"/>
              <a:t>‹#›</a:t>
            </a:fld>
            <a:endParaRPr lang="en-US"/>
          </a:p>
        </p:txBody>
      </p:sp>
    </p:spTree>
    <p:extLst>
      <p:ext uri="{BB962C8B-B14F-4D97-AF65-F5344CB8AC3E}">
        <p14:creationId xmlns:p14="http://schemas.microsoft.com/office/powerpoint/2010/main" val="379086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3539C-E8F5-4120-ACFB-83FF187523DD}"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803C-1DBA-4C7A-BD66-C6E58A8E1EBF}" type="slidenum">
              <a:rPr lang="en-US" smtClean="0"/>
              <a:t>‹#›</a:t>
            </a:fld>
            <a:endParaRPr lang="en-US"/>
          </a:p>
        </p:txBody>
      </p:sp>
    </p:spTree>
    <p:extLst>
      <p:ext uri="{BB962C8B-B14F-4D97-AF65-F5344CB8AC3E}">
        <p14:creationId xmlns:p14="http://schemas.microsoft.com/office/powerpoint/2010/main" val="166465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3539C-E8F5-4120-ACFB-83FF187523DD}"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803C-1DBA-4C7A-BD66-C6E58A8E1EBF}" type="slidenum">
              <a:rPr lang="en-US" smtClean="0"/>
              <a:t>‹#›</a:t>
            </a:fld>
            <a:endParaRPr lang="en-US"/>
          </a:p>
        </p:txBody>
      </p:sp>
    </p:spTree>
    <p:extLst>
      <p:ext uri="{BB962C8B-B14F-4D97-AF65-F5344CB8AC3E}">
        <p14:creationId xmlns:p14="http://schemas.microsoft.com/office/powerpoint/2010/main" val="169939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3539C-E8F5-4120-ACFB-83FF187523DD}"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803C-1DBA-4C7A-BD66-C6E58A8E1EBF}" type="slidenum">
              <a:rPr lang="en-US" smtClean="0"/>
              <a:t>‹#›</a:t>
            </a:fld>
            <a:endParaRPr lang="en-US"/>
          </a:p>
        </p:txBody>
      </p:sp>
    </p:spTree>
    <p:extLst>
      <p:ext uri="{BB962C8B-B14F-4D97-AF65-F5344CB8AC3E}">
        <p14:creationId xmlns:p14="http://schemas.microsoft.com/office/powerpoint/2010/main" val="295676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3539C-E8F5-4120-ACFB-83FF187523DD}"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803C-1DBA-4C7A-BD66-C6E58A8E1EBF}" type="slidenum">
              <a:rPr lang="en-US" smtClean="0"/>
              <a:t>‹#›</a:t>
            </a:fld>
            <a:endParaRPr lang="en-US"/>
          </a:p>
        </p:txBody>
      </p:sp>
    </p:spTree>
    <p:extLst>
      <p:ext uri="{BB962C8B-B14F-4D97-AF65-F5344CB8AC3E}">
        <p14:creationId xmlns:p14="http://schemas.microsoft.com/office/powerpoint/2010/main" val="200453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3539C-E8F5-4120-ACFB-83FF187523DD}"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803C-1DBA-4C7A-BD66-C6E58A8E1EBF}" type="slidenum">
              <a:rPr lang="en-US" smtClean="0"/>
              <a:t>‹#›</a:t>
            </a:fld>
            <a:endParaRPr lang="en-US"/>
          </a:p>
        </p:txBody>
      </p:sp>
    </p:spTree>
    <p:extLst>
      <p:ext uri="{BB962C8B-B14F-4D97-AF65-F5344CB8AC3E}">
        <p14:creationId xmlns:p14="http://schemas.microsoft.com/office/powerpoint/2010/main" val="405464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3539C-E8F5-4120-ACFB-83FF187523DD}" type="datetimeFigureOut">
              <a:rPr lang="en-US" smtClean="0"/>
              <a:t>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C803C-1DBA-4C7A-BD66-C6E58A8E1EBF}" type="slidenum">
              <a:rPr lang="en-US" smtClean="0"/>
              <a:t>‹#›</a:t>
            </a:fld>
            <a:endParaRPr lang="en-US"/>
          </a:p>
        </p:txBody>
      </p:sp>
    </p:spTree>
    <p:extLst>
      <p:ext uri="{BB962C8B-B14F-4D97-AF65-F5344CB8AC3E}">
        <p14:creationId xmlns:p14="http://schemas.microsoft.com/office/powerpoint/2010/main" val="3531271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97897"/>
            <a:ext cx="9194801" cy="892703"/>
          </a:xfrm>
        </p:spPr>
        <p:txBody>
          <a:bodyPr>
            <a:normAutofit/>
          </a:bodyPr>
          <a:lstStyle/>
          <a:p>
            <a:r>
              <a:rPr lang="en-US" sz="4000" dirty="0" smtClean="0">
                <a:solidFill>
                  <a:srgbClr val="C00000"/>
                </a:solidFill>
              </a:rPr>
              <a:t>Rescue Breathing in Children and Infants</a:t>
            </a:r>
            <a:endParaRPr lang="en-US" sz="4000" dirty="0">
              <a:solidFill>
                <a:srgbClr val="C00000"/>
              </a:solidFill>
            </a:endParaRPr>
          </a:p>
        </p:txBody>
      </p:sp>
      <p:sp>
        <p:nvSpPr>
          <p:cNvPr id="3" name="Subtitle 2"/>
          <p:cNvSpPr>
            <a:spLocks noGrp="1"/>
          </p:cNvSpPr>
          <p:nvPr>
            <p:ph type="subTitle" idx="1"/>
          </p:nvPr>
        </p:nvSpPr>
        <p:spPr>
          <a:xfrm>
            <a:off x="1306962" y="5308599"/>
            <a:ext cx="9609667" cy="1244600"/>
          </a:xfrm>
        </p:spPr>
        <p:txBody>
          <a:bodyPr>
            <a:normAutofit/>
          </a:bodyPr>
          <a:lstStyle/>
          <a:p>
            <a:r>
              <a:rPr lang="en-US" dirty="0">
                <a:solidFill>
                  <a:srgbClr val="7030A0"/>
                </a:solidFill>
              </a:rPr>
              <a:t>Behzad A. Sharabiani, MD</a:t>
            </a:r>
          </a:p>
          <a:p>
            <a:r>
              <a:rPr lang="en-US" dirty="0">
                <a:solidFill>
                  <a:srgbClr val="7030A0"/>
                </a:solidFill>
              </a:rPr>
              <a:t>Tabriz Children </a:t>
            </a:r>
            <a:r>
              <a:rPr lang="en-US" dirty="0" smtClean="0">
                <a:solidFill>
                  <a:srgbClr val="7030A0"/>
                </a:solidFill>
              </a:rPr>
              <a:t>Hospital</a:t>
            </a:r>
            <a:endParaRPr lang="en-US" dirty="0">
              <a:solidFill>
                <a:srgbClr val="7030A0"/>
              </a:solidFill>
            </a:endParaRPr>
          </a:p>
        </p:txBody>
      </p:sp>
      <p:pic>
        <p:nvPicPr>
          <p:cNvPr id="4" name="Picture 2" descr="F:\20150615_2341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4470" y="1413932"/>
            <a:ext cx="6313857" cy="347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69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52600"/>
            <a:ext cx="6781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title"/>
          </p:nvPr>
        </p:nvSpPr>
        <p:spPr/>
        <p:txBody>
          <a:bodyPr/>
          <a:lstStyle/>
          <a:p>
            <a:pPr rtl="1" eaLnBrk="1" hangingPunct="1"/>
            <a:r>
              <a:rPr lang="fa-IR" altLang="en-US" smtClean="0"/>
              <a:t>پوزیشن </a:t>
            </a:r>
            <a:r>
              <a:rPr lang="en-US" altLang="en-US" smtClean="0"/>
              <a:t>SNIFF</a:t>
            </a:r>
          </a:p>
        </p:txBody>
      </p:sp>
    </p:spTree>
    <p:extLst>
      <p:ext uri="{BB962C8B-B14F-4D97-AF65-F5344CB8AC3E}">
        <p14:creationId xmlns:p14="http://schemas.microsoft.com/office/powerpoint/2010/main" val="2038606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48" y="192285"/>
            <a:ext cx="3580599" cy="607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6044540" y="365125"/>
            <a:ext cx="5309260" cy="5798169"/>
          </a:xfrm>
        </p:spPr>
        <p:txBody>
          <a:bodyPr/>
          <a:lstStyle/>
          <a:p>
            <a:pPr algn="ctr" rtl="1"/>
            <a:r>
              <a:rPr lang="fa-IR" dirty="0" smtClean="0"/>
              <a:t>رابطه محورهای دهانی</a:t>
            </a:r>
            <a:r>
              <a:rPr lang="en-US" dirty="0" smtClean="0"/>
              <a:t>(OA)</a:t>
            </a:r>
            <a:r>
              <a:rPr lang="fa-IR" dirty="0" smtClean="0"/>
              <a:t>، حلقی</a:t>
            </a:r>
            <a:r>
              <a:rPr lang="en-US" dirty="0" smtClean="0"/>
              <a:t>(PA)</a:t>
            </a:r>
            <a:r>
              <a:rPr lang="fa-IR" dirty="0" smtClean="0"/>
              <a:t>، و حنجره ای</a:t>
            </a:r>
            <a:r>
              <a:rPr lang="en-US" dirty="0" smtClean="0"/>
              <a:t>(LA)</a:t>
            </a:r>
            <a:r>
              <a:rPr lang="fa-IR" dirty="0" smtClean="0"/>
              <a:t> با پوزیشن سرو گردن</a:t>
            </a:r>
            <a:endParaRPr lang="en-US" dirty="0"/>
          </a:p>
        </p:txBody>
      </p:sp>
    </p:spTree>
    <p:extLst>
      <p:ext uri="{BB962C8B-B14F-4D97-AF65-F5344CB8AC3E}">
        <p14:creationId xmlns:p14="http://schemas.microsoft.com/office/powerpoint/2010/main" val="3652470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docu00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687" y="469269"/>
            <a:ext cx="5563771" cy="551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32443" y="1324034"/>
            <a:ext cx="5943601" cy="3128696"/>
          </a:xfrm>
        </p:spPr>
        <p:txBody>
          <a:bodyPr>
            <a:normAutofit/>
          </a:bodyPr>
          <a:lstStyle/>
          <a:p>
            <a:pPr algn="ctr" rtl="1"/>
            <a:r>
              <a:rPr lang="fa-IR" sz="2400" dirty="0" smtClean="0">
                <a:solidFill>
                  <a:srgbClr val="7030A0"/>
                </a:solidFill>
              </a:rPr>
              <a:t>با گذاشتن بالشی در زیر سر، زاویه </a:t>
            </a:r>
            <a:r>
              <a:rPr lang="en-US" sz="2400" dirty="0" smtClean="0">
                <a:solidFill>
                  <a:srgbClr val="7030A0"/>
                </a:solidFill>
              </a:rPr>
              <a:t>LA</a:t>
            </a:r>
            <a:r>
              <a:rPr lang="fa-IR" sz="2400" dirty="0" smtClean="0">
                <a:solidFill>
                  <a:srgbClr val="7030A0"/>
                </a:solidFill>
              </a:rPr>
              <a:t> و    </a:t>
            </a:r>
            <a:r>
              <a:rPr lang="en-US" sz="2400" dirty="0" smtClean="0">
                <a:solidFill>
                  <a:srgbClr val="7030A0"/>
                </a:solidFill>
              </a:rPr>
              <a:t>PA</a:t>
            </a:r>
            <a:r>
              <a:rPr lang="fa-IR" sz="2400" dirty="0" smtClean="0">
                <a:solidFill>
                  <a:srgbClr val="7030A0"/>
                </a:solidFill>
              </a:rPr>
              <a:t> را کم </a:t>
            </a:r>
            <a:r>
              <a:rPr lang="en-US" sz="2400" dirty="0" smtClean="0">
                <a:solidFill>
                  <a:srgbClr val="7030A0"/>
                </a:solidFill>
              </a:rPr>
              <a:t/>
            </a:r>
            <a:br>
              <a:rPr lang="en-US" sz="2400" dirty="0" smtClean="0">
                <a:solidFill>
                  <a:srgbClr val="7030A0"/>
                </a:solidFill>
              </a:rPr>
            </a:br>
            <a:r>
              <a:rPr lang="fa-IR" sz="2400" dirty="0" smtClean="0">
                <a:solidFill>
                  <a:srgbClr val="7030A0"/>
                </a:solidFill>
              </a:rPr>
              <a:t>می کنیم.</a:t>
            </a:r>
            <a:r>
              <a:rPr lang="en-US" sz="2400" dirty="0" smtClean="0">
                <a:solidFill>
                  <a:srgbClr val="7030A0"/>
                </a:solidFill>
              </a:rPr>
              <a:t/>
            </a:r>
            <a:br>
              <a:rPr lang="en-US" sz="2400" dirty="0" smtClean="0">
                <a:solidFill>
                  <a:srgbClr val="7030A0"/>
                </a:solidFill>
              </a:rPr>
            </a:br>
            <a:r>
              <a:rPr lang="fa-IR" sz="2400" dirty="0" smtClean="0">
                <a:solidFill>
                  <a:srgbClr val="7030A0"/>
                </a:solidFill>
              </a:rPr>
              <a:t>(</a:t>
            </a:r>
            <a:r>
              <a:rPr lang="en-US" sz="2400" dirty="0" smtClean="0">
                <a:solidFill>
                  <a:srgbClr val="7030A0"/>
                </a:solidFill>
              </a:rPr>
              <a:t> </a:t>
            </a:r>
            <a:r>
              <a:rPr lang="fa-IR" sz="2400" dirty="0" smtClean="0">
                <a:solidFill>
                  <a:srgbClr val="7030A0"/>
                </a:solidFill>
              </a:rPr>
              <a:t>نزدیک کردن </a:t>
            </a:r>
            <a:r>
              <a:rPr lang="en-US" sz="2400" dirty="0" smtClean="0">
                <a:solidFill>
                  <a:srgbClr val="7030A0"/>
                </a:solidFill>
              </a:rPr>
              <a:t>LA </a:t>
            </a:r>
            <a:r>
              <a:rPr lang="fa-IR" sz="2400" dirty="0" smtClean="0">
                <a:solidFill>
                  <a:srgbClr val="7030A0"/>
                </a:solidFill>
              </a:rPr>
              <a:t> به </a:t>
            </a:r>
            <a:r>
              <a:rPr lang="en-US" sz="2400" dirty="0" smtClean="0">
                <a:solidFill>
                  <a:srgbClr val="7030A0"/>
                </a:solidFill>
              </a:rPr>
              <a:t>PA</a:t>
            </a:r>
            <a:r>
              <a:rPr lang="fa-IR" sz="2400" dirty="0" smtClean="0">
                <a:solidFill>
                  <a:srgbClr val="7030A0"/>
                </a:solidFill>
              </a:rPr>
              <a:t> )</a:t>
            </a:r>
            <a:r>
              <a:rPr lang="en-US" sz="2400" dirty="0" smtClean="0">
                <a:solidFill>
                  <a:srgbClr val="7030A0"/>
                </a:solidFill>
              </a:rPr>
              <a:t/>
            </a:r>
            <a:br>
              <a:rPr lang="en-US" sz="2400" dirty="0" smtClean="0">
                <a:solidFill>
                  <a:srgbClr val="7030A0"/>
                </a:solidFill>
              </a:rPr>
            </a:br>
            <a:r>
              <a:rPr lang="en-US" sz="2400" dirty="0">
                <a:solidFill>
                  <a:srgbClr val="7030A0"/>
                </a:solidFill>
              </a:rPr>
              <a:t/>
            </a:r>
            <a:br>
              <a:rPr lang="en-US" sz="2400" dirty="0">
                <a:solidFill>
                  <a:srgbClr val="7030A0"/>
                </a:solidFill>
              </a:rPr>
            </a:br>
            <a:r>
              <a:rPr lang="fa-IR" sz="2400" dirty="0" smtClean="0">
                <a:solidFill>
                  <a:srgbClr val="7030A0"/>
                </a:solidFill>
              </a:rPr>
              <a:t/>
            </a:r>
            <a:br>
              <a:rPr lang="fa-IR" sz="2400" dirty="0" smtClean="0">
                <a:solidFill>
                  <a:srgbClr val="7030A0"/>
                </a:solidFill>
              </a:rPr>
            </a:br>
            <a:r>
              <a:rPr lang="fa-IR" sz="2400" dirty="0" smtClean="0">
                <a:solidFill>
                  <a:srgbClr val="7030A0"/>
                </a:solidFill>
              </a:rPr>
              <a:t/>
            </a:r>
            <a:br>
              <a:rPr lang="fa-IR" sz="2400" dirty="0" smtClean="0">
                <a:solidFill>
                  <a:srgbClr val="7030A0"/>
                </a:solidFill>
              </a:rPr>
            </a:br>
            <a:r>
              <a:rPr lang="fa-IR" sz="2400" dirty="0" smtClean="0">
                <a:solidFill>
                  <a:srgbClr val="7030A0"/>
                </a:solidFill>
              </a:rPr>
              <a:t/>
            </a:r>
            <a:br>
              <a:rPr lang="fa-IR" sz="2400" dirty="0" smtClean="0">
                <a:solidFill>
                  <a:srgbClr val="7030A0"/>
                </a:solidFill>
              </a:rPr>
            </a:br>
            <a:r>
              <a:rPr lang="fa-IR" sz="2400" dirty="0" smtClean="0">
                <a:solidFill>
                  <a:srgbClr val="7030A0"/>
                </a:solidFill>
              </a:rPr>
              <a:t>با اکستانسیون گردن ، زاویه </a:t>
            </a:r>
            <a:r>
              <a:rPr lang="en-US" sz="2400" dirty="0" smtClean="0">
                <a:solidFill>
                  <a:srgbClr val="7030A0"/>
                </a:solidFill>
              </a:rPr>
              <a:t>OA</a:t>
            </a:r>
            <a:r>
              <a:rPr lang="fa-IR" sz="2400" dirty="0" smtClean="0">
                <a:solidFill>
                  <a:srgbClr val="7030A0"/>
                </a:solidFill>
              </a:rPr>
              <a:t> و </a:t>
            </a:r>
            <a:r>
              <a:rPr lang="en-US" sz="2400" dirty="0" smtClean="0">
                <a:solidFill>
                  <a:srgbClr val="7030A0"/>
                </a:solidFill>
              </a:rPr>
              <a:t>PA </a:t>
            </a:r>
            <a:r>
              <a:rPr lang="fa-IR" sz="2400" dirty="0" smtClean="0">
                <a:solidFill>
                  <a:srgbClr val="7030A0"/>
                </a:solidFill>
              </a:rPr>
              <a:t> کم می کنیم. </a:t>
            </a:r>
            <a:r>
              <a:rPr lang="en-US" sz="2400" dirty="0" smtClean="0">
                <a:solidFill>
                  <a:srgbClr val="7030A0"/>
                </a:solidFill>
              </a:rPr>
              <a:t/>
            </a:r>
            <a:br>
              <a:rPr lang="en-US" sz="2400" dirty="0" smtClean="0">
                <a:solidFill>
                  <a:srgbClr val="7030A0"/>
                </a:solidFill>
              </a:rPr>
            </a:br>
            <a:r>
              <a:rPr lang="fa-IR" sz="2400" dirty="0" smtClean="0">
                <a:solidFill>
                  <a:srgbClr val="7030A0"/>
                </a:solidFill>
              </a:rPr>
              <a:t>( نزدیک کردن </a:t>
            </a:r>
            <a:r>
              <a:rPr lang="en-US" sz="2400" dirty="0" smtClean="0">
                <a:solidFill>
                  <a:srgbClr val="7030A0"/>
                </a:solidFill>
              </a:rPr>
              <a:t>OA</a:t>
            </a:r>
            <a:r>
              <a:rPr lang="fa-IR" sz="2400" dirty="0" smtClean="0">
                <a:solidFill>
                  <a:srgbClr val="7030A0"/>
                </a:solidFill>
              </a:rPr>
              <a:t> به </a:t>
            </a:r>
            <a:r>
              <a:rPr lang="en-US" sz="2400" dirty="0" smtClean="0">
                <a:solidFill>
                  <a:srgbClr val="7030A0"/>
                </a:solidFill>
              </a:rPr>
              <a:t>PA</a:t>
            </a:r>
            <a:r>
              <a:rPr lang="fa-IR" sz="2400" dirty="0" smtClean="0">
                <a:solidFill>
                  <a:srgbClr val="7030A0"/>
                </a:solidFill>
              </a:rPr>
              <a:t> )</a:t>
            </a:r>
            <a:endParaRPr lang="en-US" sz="2400" dirty="0">
              <a:solidFill>
                <a:srgbClr val="7030A0"/>
              </a:solidFill>
            </a:endParaRPr>
          </a:p>
        </p:txBody>
      </p:sp>
    </p:spTree>
    <p:extLst>
      <p:ext uri="{BB962C8B-B14F-4D97-AF65-F5344CB8AC3E}">
        <p14:creationId xmlns:p14="http://schemas.microsoft.com/office/powerpoint/2010/main" val="2227598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3933" y="177800"/>
            <a:ext cx="9177867" cy="855133"/>
          </a:xfrm>
        </p:spPr>
        <p:txBody>
          <a:bodyPr>
            <a:normAutofit/>
          </a:bodyPr>
          <a:lstStyle/>
          <a:p>
            <a:r>
              <a:rPr lang="fa-IR" sz="3600" dirty="0" smtClean="0">
                <a:solidFill>
                  <a:srgbClr val="7030A0"/>
                </a:solidFill>
              </a:rPr>
              <a:t>مانورهای باز کننده راه هوایی در کودک بیهوش</a:t>
            </a:r>
            <a:endParaRPr lang="en-US" sz="3600" dirty="0">
              <a:solidFill>
                <a:srgbClr val="7030A0"/>
              </a:solidFill>
            </a:endParaRPr>
          </a:p>
        </p:txBody>
      </p:sp>
      <p:sp>
        <p:nvSpPr>
          <p:cNvPr id="3" name="Subtitle 2"/>
          <p:cNvSpPr>
            <a:spLocks noGrp="1"/>
          </p:cNvSpPr>
          <p:nvPr>
            <p:ph type="subTitle" idx="1"/>
          </p:nvPr>
        </p:nvSpPr>
        <p:spPr>
          <a:xfrm>
            <a:off x="944217" y="2222138"/>
            <a:ext cx="10852430" cy="2876636"/>
          </a:xfrm>
        </p:spPr>
        <p:txBody>
          <a:bodyPr>
            <a:noAutofit/>
          </a:bodyPr>
          <a:lstStyle/>
          <a:p>
            <a:pPr rtl="1"/>
            <a:r>
              <a:rPr lang="fa-IR" sz="3200" dirty="0" smtClean="0"/>
              <a:t>الف- در فردی بدون صدمه به نخاع گردنی:</a:t>
            </a:r>
            <a:r>
              <a:rPr lang="fa-IR" sz="3200" dirty="0" smtClean="0">
                <a:solidFill>
                  <a:srgbClr val="C00000"/>
                </a:solidFill>
              </a:rPr>
              <a:t> </a:t>
            </a:r>
            <a:endParaRPr lang="en-US" sz="3200" dirty="0" smtClean="0">
              <a:solidFill>
                <a:srgbClr val="C00000"/>
              </a:solidFill>
            </a:endParaRPr>
          </a:p>
          <a:p>
            <a:pPr rtl="1"/>
            <a:r>
              <a:rPr lang="fa-IR" sz="3200" dirty="0" smtClean="0">
                <a:solidFill>
                  <a:srgbClr val="C00000"/>
                </a:solidFill>
              </a:rPr>
              <a:t> مانور </a:t>
            </a:r>
            <a:r>
              <a:rPr lang="en-US" sz="3200" dirty="0" smtClean="0">
                <a:solidFill>
                  <a:srgbClr val="C00000"/>
                </a:solidFill>
              </a:rPr>
              <a:t>Head tilt- Chin lift</a:t>
            </a:r>
            <a:r>
              <a:rPr lang="fa-IR" sz="3200" dirty="0" smtClean="0">
                <a:solidFill>
                  <a:srgbClr val="C00000"/>
                </a:solidFill>
              </a:rPr>
              <a:t> یا مانور </a:t>
            </a:r>
            <a:r>
              <a:rPr lang="en-US" sz="3200" dirty="0" smtClean="0">
                <a:solidFill>
                  <a:srgbClr val="C00000"/>
                </a:solidFill>
              </a:rPr>
              <a:t>jaw </a:t>
            </a:r>
            <a:r>
              <a:rPr lang="en-US" sz="3200" dirty="0">
                <a:solidFill>
                  <a:srgbClr val="C00000"/>
                </a:solidFill>
              </a:rPr>
              <a:t>thrust</a:t>
            </a:r>
            <a:endParaRPr lang="fa-IR" sz="3200" dirty="0" smtClean="0">
              <a:solidFill>
                <a:srgbClr val="C00000"/>
              </a:solidFill>
            </a:endParaRPr>
          </a:p>
          <a:p>
            <a:pPr rtl="1"/>
            <a:endParaRPr lang="fa-IR" sz="3200" dirty="0" smtClean="0"/>
          </a:p>
          <a:p>
            <a:pPr rtl="1"/>
            <a:r>
              <a:rPr lang="fa-IR" sz="3200" dirty="0"/>
              <a:t>ب- در فردی </a:t>
            </a:r>
            <a:r>
              <a:rPr lang="fa-IR" sz="3200" dirty="0" smtClean="0"/>
              <a:t>با </a:t>
            </a:r>
            <a:r>
              <a:rPr lang="fa-IR" sz="3200" dirty="0"/>
              <a:t>صدمه به نخاع گردنی</a:t>
            </a:r>
            <a:r>
              <a:rPr lang="fa-IR" sz="3200" dirty="0" smtClean="0"/>
              <a:t>: </a:t>
            </a:r>
            <a:endParaRPr lang="en-US" sz="3200" dirty="0" smtClean="0"/>
          </a:p>
          <a:p>
            <a:pPr rtl="1"/>
            <a:r>
              <a:rPr lang="fa-IR" sz="3200" dirty="0" smtClean="0">
                <a:solidFill>
                  <a:srgbClr val="C00000"/>
                </a:solidFill>
              </a:rPr>
              <a:t>فقط مانور </a:t>
            </a:r>
            <a:r>
              <a:rPr lang="en-US" sz="3200" dirty="0">
                <a:solidFill>
                  <a:srgbClr val="C00000"/>
                </a:solidFill>
              </a:rPr>
              <a:t>jaw thrust</a:t>
            </a:r>
          </a:p>
        </p:txBody>
      </p:sp>
    </p:spTree>
    <p:extLst>
      <p:ext uri="{BB962C8B-B14F-4D97-AF65-F5344CB8AC3E}">
        <p14:creationId xmlns:p14="http://schemas.microsoft.com/office/powerpoint/2010/main" val="220464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52650" y="304800"/>
            <a:ext cx="7524750" cy="990600"/>
          </a:xfrm>
        </p:spPr>
        <p:txBody>
          <a:bodyPr/>
          <a:lstStyle/>
          <a:p>
            <a:pPr algn="ctr" rtl="1"/>
            <a:r>
              <a:rPr lang="fa-IR" altLang="en-US" dirty="0" smtClean="0">
                <a:solidFill>
                  <a:srgbClr val="7030A0"/>
                </a:solidFill>
              </a:rPr>
              <a:t>مانور </a:t>
            </a:r>
            <a:r>
              <a:rPr lang="en-US" altLang="en-US" dirty="0">
                <a:solidFill>
                  <a:srgbClr val="7030A0"/>
                </a:solidFill>
              </a:rPr>
              <a:t>Head tilt- Chin lift </a:t>
            </a:r>
            <a:endParaRPr lang="en-US" altLang="en-US" dirty="0" smtClean="0">
              <a:solidFill>
                <a:srgbClr val="7030A0"/>
              </a:solidFill>
            </a:endParaRPr>
          </a:p>
        </p:txBody>
      </p:sp>
      <p:pic>
        <p:nvPicPr>
          <p:cNvPr id="3" name="Content Placeholder 2"/>
          <p:cNvPicPr>
            <a:picLocks noGrp="1" noChangeAspect="1"/>
          </p:cNvPicPr>
          <p:nvPr>
            <p:ph idx="1"/>
          </p:nvPr>
        </p:nvPicPr>
        <p:blipFill>
          <a:blip r:embed="rId2"/>
          <a:stretch>
            <a:fillRect/>
          </a:stretch>
        </p:blipFill>
        <p:spPr>
          <a:xfrm>
            <a:off x="2105273" y="1295400"/>
            <a:ext cx="7619504" cy="4881563"/>
          </a:xfrm>
          <a:prstGeom prst="rect">
            <a:avLst/>
          </a:prstGeom>
        </p:spPr>
      </p:pic>
    </p:spTree>
    <p:extLst>
      <p:ext uri="{BB962C8B-B14F-4D97-AF65-F5344CB8AC3E}">
        <p14:creationId xmlns:p14="http://schemas.microsoft.com/office/powerpoint/2010/main" val="3027329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52650" y="304800"/>
            <a:ext cx="7524750" cy="990600"/>
          </a:xfrm>
        </p:spPr>
        <p:txBody>
          <a:bodyPr/>
          <a:lstStyle/>
          <a:p>
            <a:pPr algn="ctr" rtl="1" eaLnBrk="1" hangingPunct="1"/>
            <a:r>
              <a:rPr lang="fa-IR" altLang="en-US" dirty="0" smtClean="0">
                <a:solidFill>
                  <a:srgbClr val="7030A0"/>
                </a:solidFill>
              </a:rPr>
              <a:t>مانور </a:t>
            </a:r>
            <a:r>
              <a:rPr lang="en-US" altLang="en-US" dirty="0" smtClean="0">
                <a:solidFill>
                  <a:srgbClr val="7030A0"/>
                </a:solidFill>
              </a:rPr>
              <a:t>jaw thrust</a:t>
            </a:r>
          </a:p>
        </p:txBody>
      </p:sp>
      <p:pic>
        <p:nvPicPr>
          <p:cNvPr id="3" name="Content Placeholder 2"/>
          <p:cNvPicPr>
            <a:picLocks noGrp="1" noChangeAspect="1"/>
          </p:cNvPicPr>
          <p:nvPr>
            <p:ph idx="1"/>
          </p:nvPr>
        </p:nvPicPr>
        <p:blipFill>
          <a:blip r:embed="rId2"/>
          <a:stretch>
            <a:fillRect/>
          </a:stretch>
        </p:blipFill>
        <p:spPr>
          <a:xfrm>
            <a:off x="3311801" y="1650068"/>
            <a:ext cx="5429250" cy="4086225"/>
          </a:xfrm>
          <a:prstGeom prst="rect">
            <a:avLst/>
          </a:prstGeom>
        </p:spPr>
      </p:pic>
    </p:spTree>
    <p:extLst>
      <p:ext uri="{BB962C8B-B14F-4D97-AF65-F5344CB8AC3E}">
        <p14:creationId xmlns:p14="http://schemas.microsoft.com/office/powerpoint/2010/main" val="2660499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52650" y="304800"/>
            <a:ext cx="7524750" cy="990600"/>
          </a:xfrm>
        </p:spPr>
        <p:txBody>
          <a:bodyPr/>
          <a:lstStyle/>
          <a:p>
            <a:pPr algn="ctr" rtl="1" eaLnBrk="1" hangingPunct="1"/>
            <a:r>
              <a:rPr lang="fa-IR" altLang="en-US" dirty="0" smtClean="0">
                <a:solidFill>
                  <a:srgbClr val="7030A0"/>
                </a:solidFill>
              </a:rPr>
              <a:t>مانور </a:t>
            </a:r>
            <a:r>
              <a:rPr lang="en-US" altLang="en-US" dirty="0" smtClean="0">
                <a:solidFill>
                  <a:srgbClr val="7030A0"/>
                </a:solidFill>
              </a:rPr>
              <a:t>jaw thrust</a:t>
            </a:r>
          </a:p>
        </p:txBody>
      </p:sp>
      <p:pic>
        <p:nvPicPr>
          <p:cNvPr id="3" name="Content Placeholder 2"/>
          <p:cNvPicPr>
            <a:picLocks noGrp="1" noChangeAspect="1"/>
          </p:cNvPicPr>
          <p:nvPr>
            <p:ph idx="1"/>
          </p:nvPr>
        </p:nvPicPr>
        <p:blipFill>
          <a:blip r:embed="rId2"/>
          <a:stretch>
            <a:fillRect/>
          </a:stretch>
        </p:blipFill>
        <p:spPr>
          <a:xfrm>
            <a:off x="2594623" y="1825625"/>
            <a:ext cx="7002753" cy="4351338"/>
          </a:xfrm>
          <a:prstGeom prst="rect">
            <a:avLst/>
          </a:prstGeom>
        </p:spPr>
      </p:pic>
    </p:spTree>
    <p:extLst>
      <p:ext uri="{BB962C8B-B14F-4D97-AF65-F5344CB8AC3E}">
        <p14:creationId xmlns:p14="http://schemas.microsoft.com/office/powerpoint/2010/main" val="3566181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8695" y="1053547"/>
            <a:ext cx="5158409" cy="5158409"/>
          </a:xfrm>
          <a:prstGeom prst="rect">
            <a:avLst/>
          </a:prstGeom>
        </p:spPr>
      </p:pic>
      <p:sp>
        <p:nvSpPr>
          <p:cNvPr id="4" name="Rectangle 3"/>
          <p:cNvSpPr/>
          <p:nvPr/>
        </p:nvSpPr>
        <p:spPr>
          <a:xfrm>
            <a:off x="2200184" y="278295"/>
            <a:ext cx="7947668" cy="584775"/>
          </a:xfrm>
          <a:prstGeom prst="rect">
            <a:avLst/>
          </a:prstGeom>
        </p:spPr>
        <p:txBody>
          <a:bodyPr wrap="square">
            <a:spAutoFit/>
          </a:bodyPr>
          <a:lstStyle/>
          <a:p>
            <a:r>
              <a:rPr lang="en-US" sz="3200" dirty="0">
                <a:solidFill>
                  <a:srgbClr val="7030A0"/>
                </a:solidFill>
              </a:rPr>
              <a:t>Control the tongue base – Control the airway</a:t>
            </a:r>
          </a:p>
        </p:txBody>
      </p:sp>
    </p:spTree>
    <p:extLst>
      <p:ext uri="{BB962C8B-B14F-4D97-AF65-F5344CB8AC3E}">
        <p14:creationId xmlns:p14="http://schemas.microsoft.com/office/powerpoint/2010/main" val="3064801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9896" y="298859"/>
            <a:ext cx="8736393" cy="6559141"/>
          </a:xfrm>
          <a:prstGeom prst="rect">
            <a:avLst/>
          </a:prstGeom>
        </p:spPr>
      </p:pic>
    </p:spTree>
    <p:extLst>
      <p:ext uri="{BB962C8B-B14F-4D97-AF65-F5344CB8AC3E}">
        <p14:creationId xmlns:p14="http://schemas.microsoft.com/office/powerpoint/2010/main" val="4172625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3933" y="177800"/>
            <a:ext cx="9177867" cy="855133"/>
          </a:xfrm>
        </p:spPr>
        <p:txBody>
          <a:bodyPr>
            <a:normAutofit/>
          </a:bodyPr>
          <a:lstStyle/>
          <a:p>
            <a:r>
              <a:rPr lang="fa-IR" sz="3600" dirty="0" smtClean="0">
                <a:solidFill>
                  <a:srgbClr val="7030A0"/>
                </a:solidFill>
              </a:rPr>
              <a:t>مانورهای باز کننده راه هوایی در کودک بیهوش</a:t>
            </a:r>
            <a:endParaRPr lang="en-US" sz="3600" dirty="0">
              <a:solidFill>
                <a:srgbClr val="7030A0"/>
              </a:solidFill>
            </a:endParaRPr>
          </a:p>
        </p:txBody>
      </p:sp>
      <p:sp>
        <p:nvSpPr>
          <p:cNvPr id="3" name="Subtitle 2"/>
          <p:cNvSpPr>
            <a:spLocks noGrp="1"/>
          </p:cNvSpPr>
          <p:nvPr>
            <p:ph type="subTitle" idx="1"/>
          </p:nvPr>
        </p:nvSpPr>
        <p:spPr>
          <a:xfrm>
            <a:off x="944217" y="2222138"/>
            <a:ext cx="10852430" cy="2876636"/>
          </a:xfrm>
        </p:spPr>
        <p:txBody>
          <a:bodyPr>
            <a:noAutofit/>
          </a:bodyPr>
          <a:lstStyle/>
          <a:p>
            <a:pPr rtl="1"/>
            <a:r>
              <a:rPr lang="fa-IR" sz="3200" dirty="0" smtClean="0"/>
              <a:t>الف- در فردی بدون صدمه به نخاع گردنی:</a:t>
            </a:r>
            <a:r>
              <a:rPr lang="fa-IR" sz="3200" dirty="0" smtClean="0">
                <a:solidFill>
                  <a:srgbClr val="C00000"/>
                </a:solidFill>
              </a:rPr>
              <a:t> </a:t>
            </a:r>
            <a:endParaRPr lang="en-US" sz="3200" dirty="0" smtClean="0">
              <a:solidFill>
                <a:srgbClr val="C00000"/>
              </a:solidFill>
            </a:endParaRPr>
          </a:p>
          <a:p>
            <a:pPr rtl="1"/>
            <a:r>
              <a:rPr lang="fa-IR" sz="3200" dirty="0" smtClean="0">
                <a:solidFill>
                  <a:srgbClr val="C00000"/>
                </a:solidFill>
              </a:rPr>
              <a:t> مانور </a:t>
            </a:r>
            <a:r>
              <a:rPr lang="en-US" sz="3200" dirty="0" smtClean="0">
                <a:solidFill>
                  <a:srgbClr val="C00000"/>
                </a:solidFill>
              </a:rPr>
              <a:t>Head tilt- Chin lift</a:t>
            </a:r>
            <a:r>
              <a:rPr lang="fa-IR" sz="3200" dirty="0" smtClean="0">
                <a:solidFill>
                  <a:srgbClr val="C00000"/>
                </a:solidFill>
              </a:rPr>
              <a:t> یا مانور </a:t>
            </a:r>
            <a:r>
              <a:rPr lang="en-US" sz="3200" dirty="0" smtClean="0">
                <a:solidFill>
                  <a:srgbClr val="C00000"/>
                </a:solidFill>
              </a:rPr>
              <a:t>jaw </a:t>
            </a:r>
            <a:r>
              <a:rPr lang="en-US" sz="3200" dirty="0">
                <a:solidFill>
                  <a:srgbClr val="C00000"/>
                </a:solidFill>
              </a:rPr>
              <a:t>thrust</a:t>
            </a:r>
            <a:endParaRPr lang="fa-IR" sz="3200" dirty="0" smtClean="0">
              <a:solidFill>
                <a:srgbClr val="C00000"/>
              </a:solidFill>
            </a:endParaRPr>
          </a:p>
          <a:p>
            <a:pPr rtl="1"/>
            <a:endParaRPr lang="fa-IR" sz="3200" dirty="0" smtClean="0"/>
          </a:p>
          <a:p>
            <a:pPr rtl="1"/>
            <a:r>
              <a:rPr lang="fa-IR" sz="3200" dirty="0"/>
              <a:t>ب- در فردی </a:t>
            </a:r>
            <a:r>
              <a:rPr lang="fa-IR" sz="3200" dirty="0" smtClean="0"/>
              <a:t>با </a:t>
            </a:r>
            <a:r>
              <a:rPr lang="fa-IR" sz="3200" dirty="0"/>
              <a:t>صدمه به نخاع گردنی</a:t>
            </a:r>
            <a:r>
              <a:rPr lang="fa-IR" sz="3200" dirty="0" smtClean="0"/>
              <a:t>: </a:t>
            </a:r>
            <a:endParaRPr lang="en-US" sz="3200" dirty="0" smtClean="0"/>
          </a:p>
          <a:p>
            <a:pPr rtl="1"/>
            <a:r>
              <a:rPr lang="fa-IR" sz="3200" dirty="0" smtClean="0">
                <a:solidFill>
                  <a:srgbClr val="C00000"/>
                </a:solidFill>
              </a:rPr>
              <a:t>فقط مانور </a:t>
            </a:r>
            <a:r>
              <a:rPr lang="en-US" sz="3200" dirty="0">
                <a:solidFill>
                  <a:srgbClr val="C00000"/>
                </a:solidFill>
              </a:rPr>
              <a:t>jaw thrust</a:t>
            </a:r>
          </a:p>
        </p:txBody>
      </p:sp>
    </p:spTree>
    <p:extLst>
      <p:ext uri="{BB962C8B-B14F-4D97-AF65-F5344CB8AC3E}">
        <p14:creationId xmlns:p14="http://schemas.microsoft.com/office/powerpoint/2010/main" val="386523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1524000" y="685800"/>
            <a:ext cx="8458200" cy="838200"/>
          </a:xfrm>
        </p:spPr>
        <p:txBody>
          <a:bodyPr/>
          <a:lstStyle/>
          <a:p>
            <a:pPr algn="ctr" eaLnBrk="1" hangingPunct="1"/>
            <a:r>
              <a:rPr lang="en-US" altLang="en-US" sz="4600">
                <a:solidFill>
                  <a:srgbClr val="C00000"/>
                </a:solidFill>
              </a:rPr>
              <a:t>CPR:</a:t>
            </a:r>
          </a:p>
        </p:txBody>
      </p:sp>
      <p:sp>
        <p:nvSpPr>
          <p:cNvPr id="17411" name="Rectangle 3"/>
          <p:cNvSpPr>
            <a:spLocks noGrp="1" noChangeArrowheads="1"/>
          </p:cNvSpPr>
          <p:nvPr>
            <p:ph type="subTitle" idx="4294967295"/>
          </p:nvPr>
        </p:nvSpPr>
        <p:spPr>
          <a:xfrm>
            <a:off x="2209801" y="2286001"/>
            <a:ext cx="7154863" cy="2620963"/>
          </a:xfrm>
        </p:spPr>
        <p:txBody>
          <a:bodyPr>
            <a:normAutofit fontScale="92500" lnSpcReduction="20000"/>
          </a:bodyPr>
          <a:lstStyle/>
          <a:p>
            <a:pPr marL="0" indent="0" algn="ctr">
              <a:buNone/>
            </a:pPr>
            <a:r>
              <a:rPr lang="en-US" altLang="en-US" b="1" dirty="0" smtClean="0">
                <a:solidFill>
                  <a:srgbClr val="7030A0"/>
                </a:solidFill>
              </a:rPr>
              <a:t>BLS: Basic Life Support</a:t>
            </a:r>
          </a:p>
          <a:p>
            <a:pPr marL="0" indent="0" algn="ctr">
              <a:buNone/>
            </a:pPr>
            <a:r>
              <a:rPr lang="fa-IR" altLang="en-US" b="1" dirty="0" smtClean="0"/>
              <a:t>احیای قلبی ریوی پایه)</a:t>
            </a:r>
            <a:r>
              <a:rPr lang="en-US" altLang="en-US" b="1" dirty="0" smtClean="0"/>
              <a:t> )    </a:t>
            </a:r>
          </a:p>
          <a:p>
            <a:pPr marL="0" indent="0" algn="ctr">
              <a:buNone/>
            </a:pPr>
            <a:r>
              <a:rPr lang="en-US" altLang="en-US" b="1" dirty="0" smtClean="0">
                <a:solidFill>
                  <a:srgbClr val="7030A0"/>
                </a:solidFill>
              </a:rPr>
              <a:t>ACLS: Advanced Cardiac Life Support</a:t>
            </a:r>
          </a:p>
          <a:p>
            <a:pPr marL="0" indent="0" algn="ctr">
              <a:buNone/>
            </a:pPr>
            <a:r>
              <a:rPr lang="fa-IR" altLang="en-US" b="1" dirty="0" smtClean="0"/>
              <a:t>(احیای قلبی ریوی پیشرفته)</a:t>
            </a:r>
            <a:endParaRPr lang="en-US" altLang="en-US" b="1" dirty="0" smtClean="0"/>
          </a:p>
          <a:p>
            <a:pPr marL="0" indent="0" algn="ctr">
              <a:buNone/>
            </a:pPr>
            <a:r>
              <a:rPr lang="en-US" altLang="en-US" b="1" dirty="0" err="1" smtClean="0">
                <a:solidFill>
                  <a:srgbClr val="7030A0"/>
                </a:solidFill>
              </a:rPr>
              <a:t>Postresuscitation</a:t>
            </a:r>
            <a:r>
              <a:rPr lang="en-US" altLang="en-US" b="1" dirty="0" smtClean="0">
                <a:solidFill>
                  <a:srgbClr val="7030A0"/>
                </a:solidFill>
              </a:rPr>
              <a:t> Life Support </a:t>
            </a:r>
          </a:p>
          <a:p>
            <a:pPr marL="0" indent="0" algn="ctr">
              <a:buNone/>
            </a:pPr>
            <a:r>
              <a:rPr lang="fa-IR" altLang="en-US" b="1" dirty="0" smtClean="0"/>
              <a:t>(مراقبت پس از احیا)</a:t>
            </a:r>
          </a:p>
          <a:p>
            <a:pPr marL="0" indent="0">
              <a:buNone/>
            </a:pPr>
            <a:endParaRPr lang="fa-IR" altLang="en-US" b="1" dirty="0" smtClean="0"/>
          </a:p>
          <a:p>
            <a:pPr marL="0" indent="0">
              <a:buNone/>
            </a:pPr>
            <a:endParaRPr lang="en-US" altLang="en-US" b="1" dirty="0" smtClean="0"/>
          </a:p>
        </p:txBody>
      </p:sp>
    </p:spTree>
    <p:extLst>
      <p:ext uri="{BB962C8B-B14F-4D97-AF65-F5344CB8AC3E}">
        <p14:creationId xmlns:p14="http://schemas.microsoft.com/office/powerpoint/2010/main" val="762112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solidFill>
                  <a:srgbClr val="7030A0"/>
                </a:solidFill>
              </a:rPr>
              <a:t>پرهیز از جابجایی گردن در موارد شک به وجود ترومای گردن</a:t>
            </a:r>
            <a:endParaRPr lang="en-US" sz="3600" dirty="0">
              <a:solidFill>
                <a:srgbClr val="7030A0"/>
              </a:solidFill>
            </a:endParaRPr>
          </a:p>
        </p:txBody>
      </p:sp>
      <p:pic>
        <p:nvPicPr>
          <p:cNvPr id="4" name="Content Placeholder 3"/>
          <p:cNvPicPr>
            <a:picLocks noGrp="1" noChangeAspect="1"/>
          </p:cNvPicPr>
          <p:nvPr>
            <p:ph idx="1"/>
          </p:nvPr>
        </p:nvPicPr>
        <p:blipFill>
          <a:blip r:embed="rId2"/>
          <a:stretch>
            <a:fillRect/>
          </a:stretch>
        </p:blipFill>
        <p:spPr>
          <a:xfrm>
            <a:off x="1643764" y="2803636"/>
            <a:ext cx="2859272" cy="3072650"/>
          </a:xfrm>
          <a:prstGeom prst="rect">
            <a:avLst/>
          </a:prstGeom>
        </p:spPr>
      </p:pic>
      <p:pic>
        <p:nvPicPr>
          <p:cNvPr id="5" name="Picture 4"/>
          <p:cNvPicPr>
            <a:picLocks noChangeAspect="1"/>
          </p:cNvPicPr>
          <p:nvPr/>
        </p:nvPicPr>
        <p:blipFill>
          <a:blip r:embed="rId3"/>
          <a:stretch>
            <a:fillRect/>
          </a:stretch>
        </p:blipFill>
        <p:spPr>
          <a:xfrm>
            <a:off x="6002358" y="2568670"/>
            <a:ext cx="4970091" cy="3383395"/>
          </a:xfrm>
          <a:prstGeom prst="rect">
            <a:avLst/>
          </a:prstGeom>
        </p:spPr>
      </p:pic>
    </p:spTree>
    <p:extLst>
      <p:ext uri="{BB962C8B-B14F-4D97-AF65-F5344CB8AC3E}">
        <p14:creationId xmlns:p14="http://schemas.microsoft.com/office/powerpoint/2010/main" val="1085169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rot="5400000">
            <a:off x="5410200" y="-3886200"/>
            <a:ext cx="1371600" cy="9144000"/>
          </a:xfrm>
          <a:prstGeom prst="rect">
            <a:avLst/>
          </a:prstGeom>
          <a:gradFill rotWithShape="1">
            <a:gsLst>
              <a:gs pos="0">
                <a:srgbClr val="5779DD"/>
              </a:gs>
              <a:gs pos="50000">
                <a:srgbClr val="0033CC"/>
              </a:gs>
              <a:gs pos="100000">
                <a:srgbClr val="5779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endParaRPr lang="en-US" altLang="en-US" sz="3600" b="1">
              <a:solidFill>
                <a:schemeClr val="bg1"/>
              </a:solidFill>
            </a:endParaRPr>
          </a:p>
        </p:txBody>
      </p:sp>
      <p:sp>
        <p:nvSpPr>
          <p:cNvPr id="30724" name="Rectangle 6"/>
          <p:cNvSpPr>
            <a:spLocks noChangeArrowheads="1"/>
          </p:cNvSpPr>
          <p:nvPr/>
        </p:nvSpPr>
        <p:spPr bwMode="auto">
          <a:xfrm rot="5400000">
            <a:off x="6057900" y="-3162300"/>
            <a:ext cx="76200" cy="91440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endParaRPr lang="en-US" altLang="en-US"/>
          </a:p>
        </p:txBody>
      </p:sp>
      <p:sp>
        <p:nvSpPr>
          <p:cNvPr id="30725" name="Text Box 7"/>
          <p:cNvSpPr txBox="1">
            <a:spLocks noChangeArrowheads="1"/>
          </p:cNvSpPr>
          <p:nvPr/>
        </p:nvSpPr>
        <p:spPr bwMode="auto">
          <a:xfrm>
            <a:off x="4597400" y="301081"/>
            <a:ext cx="22044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en-US" altLang="en-US" sz="4400">
                <a:solidFill>
                  <a:schemeClr val="bg1"/>
                </a:solidFill>
                <a:cs typeface="B Titr" pitchFamily="2" charset="-78"/>
              </a:rPr>
              <a:t>-B</a:t>
            </a:r>
            <a:r>
              <a:rPr lang="ar-SA" altLang="en-US" sz="4400">
                <a:solidFill>
                  <a:schemeClr val="bg1"/>
                </a:solidFill>
                <a:cs typeface="B Titr" pitchFamily="2" charset="-78"/>
              </a:rPr>
              <a:t>ارزيابي تنفس</a:t>
            </a:r>
            <a:endParaRPr lang="en-US" altLang="en-US" sz="4400">
              <a:solidFill>
                <a:schemeClr val="bg1"/>
              </a:solidFill>
              <a:cs typeface="B Titr" pitchFamily="2" charset="-78"/>
            </a:endParaRPr>
          </a:p>
        </p:txBody>
      </p:sp>
      <p:sp>
        <p:nvSpPr>
          <p:cNvPr id="30726" name="Text Box 9"/>
          <p:cNvSpPr txBox="1">
            <a:spLocks noChangeArrowheads="1"/>
          </p:cNvSpPr>
          <p:nvPr/>
        </p:nvSpPr>
        <p:spPr bwMode="auto">
          <a:xfrm>
            <a:off x="1828800" y="1828800"/>
            <a:ext cx="8382000" cy="391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574675" indent="-574675" defTabSz="738188">
              <a:defRPr>
                <a:solidFill>
                  <a:schemeClr val="tx1"/>
                </a:solidFill>
                <a:latin typeface="Arial" panose="020B0604020202020204" pitchFamily="34" charset="0"/>
                <a:cs typeface="Arial" panose="020B0604020202020204" pitchFamily="34" charset="0"/>
              </a:defRPr>
            </a:lvl1pPr>
            <a:lvl2pPr marL="742950" indent="-285750" defTabSz="738188">
              <a:defRPr>
                <a:solidFill>
                  <a:schemeClr val="tx1"/>
                </a:solidFill>
                <a:latin typeface="Arial" panose="020B0604020202020204" pitchFamily="34" charset="0"/>
                <a:cs typeface="Arial" panose="020B0604020202020204" pitchFamily="34" charset="0"/>
              </a:defRPr>
            </a:lvl2pPr>
            <a:lvl3pPr marL="1143000" indent="-228600" defTabSz="738188">
              <a:defRPr>
                <a:solidFill>
                  <a:schemeClr val="tx1"/>
                </a:solidFill>
                <a:latin typeface="Arial" panose="020B0604020202020204" pitchFamily="34" charset="0"/>
                <a:cs typeface="Arial" panose="020B0604020202020204" pitchFamily="34" charset="0"/>
              </a:defRPr>
            </a:lvl3pPr>
            <a:lvl4pPr marL="1600200" indent="-228600" defTabSz="738188">
              <a:defRPr>
                <a:solidFill>
                  <a:schemeClr val="tx1"/>
                </a:solidFill>
                <a:latin typeface="Arial" panose="020B0604020202020204" pitchFamily="34" charset="0"/>
                <a:cs typeface="Arial" panose="020B0604020202020204" pitchFamily="34" charset="0"/>
              </a:defRPr>
            </a:lvl4pPr>
            <a:lvl5pPr marL="2057400" indent="-228600" defTabSz="738188">
              <a:defRPr>
                <a:solidFill>
                  <a:schemeClr val="tx1"/>
                </a:solidFill>
                <a:latin typeface="Arial" panose="020B0604020202020204" pitchFamily="34" charset="0"/>
                <a:cs typeface="Arial" panose="020B0604020202020204" pitchFamily="34" charset="0"/>
              </a:defRPr>
            </a:lvl5pPr>
            <a:lvl6pPr marL="2514600" indent="-228600" defTabSz="738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38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38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38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lnSpc>
                <a:spcPct val="110000"/>
              </a:lnSpc>
              <a:spcBef>
                <a:spcPts val="3000"/>
              </a:spcBef>
              <a:spcAft>
                <a:spcPts val="2000"/>
              </a:spcAft>
              <a:buClr>
                <a:srgbClr val="0033CC"/>
              </a:buClr>
              <a:buSzPct val="75000"/>
              <a:buFont typeface="Arial" panose="020B0604020202020204" pitchFamily="34" charset="0"/>
              <a:buChar char="•"/>
            </a:pPr>
            <a:r>
              <a:rPr lang="fa-IR" altLang="en-US" sz="2800">
                <a:latin typeface="Times New Roman" panose="02020603050405020304" pitchFamily="18" charset="0"/>
                <a:cs typeface="B Nazanin" pitchFamily="2" charset="-78"/>
              </a:rPr>
              <a:t>گونه خود را مجاور دهان و بيني بيمار قرار دهيد</a:t>
            </a:r>
          </a:p>
          <a:p>
            <a:pPr algn="r" rtl="1">
              <a:lnSpc>
                <a:spcPct val="110000"/>
              </a:lnSpc>
              <a:spcBef>
                <a:spcPts val="3000"/>
              </a:spcBef>
              <a:spcAft>
                <a:spcPts val="2000"/>
              </a:spcAft>
              <a:buClr>
                <a:srgbClr val="0033CC"/>
              </a:buClr>
              <a:buSzPct val="75000"/>
              <a:buFont typeface="Arial" panose="020B0604020202020204" pitchFamily="34" charset="0"/>
              <a:buChar char="•"/>
            </a:pPr>
            <a:r>
              <a:rPr lang="fa-IR" altLang="en-US" sz="2800">
                <a:latin typeface="Times New Roman" panose="02020603050405020304" pitchFamily="18" charset="0"/>
                <a:cs typeface="B Nazanin" pitchFamily="2" charset="-78"/>
              </a:rPr>
              <a:t>همزمان به حركات شكم و سينه بيمار دقت كنيد</a:t>
            </a:r>
          </a:p>
          <a:p>
            <a:pPr algn="r" rtl="1">
              <a:lnSpc>
                <a:spcPct val="110000"/>
              </a:lnSpc>
              <a:spcBef>
                <a:spcPts val="3000"/>
              </a:spcBef>
              <a:spcAft>
                <a:spcPts val="2000"/>
              </a:spcAft>
              <a:buClr>
                <a:srgbClr val="0033CC"/>
              </a:buClr>
              <a:buSzPct val="75000"/>
              <a:buFont typeface="Arial" panose="020B0604020202020204" pitchFamily="34" charset="0"/>
              <a:buChar char="•"/>
            </a:pPr>
            <a:r>
              <a:rPr lang="fa-IR" altLang="en-US" sz="2800">
                <a:latin typeface="Times New Roman" panose="02020603050405020304" pitchFamily="18" charset="0"/>
                <a:cs typeface="B Nazanin" pitchFamily="2" charset="-78"/>
              </a:rPr>
              <a:t>با گونه خود جريان هوا، با گوش خود صداي تنفس و با چشمان خود حركات تنفس را ارزيابي كنيد</a:t>
            </a:r>
          </a:p>
          <a:p>
            <a:pPr algn="r" rtl="1">
              <a:lnSpc>
                <a:spcPct val="110000"/>
              </a:lnSpc>
              <a:spcBef>
                <a:spcPts val="3000"/>
              </a:spcBef>
              <a:spcAft>
                <a:spcPts val="2000"/>
              </a:spcAft>
              <a:buClr>
                <a:srgbClr val="0033CC"/>
              </a:buClr>
              <a:buSzPct val="75000"/>
              <a:buFont typeface="Arial" panose="020B0604020202020204" pitchFamily="34" charset="0"/>
              <a:buChar char="•"/>
            </a:pPr>
            <a:r>
              <a:rPr lang="fa-IR" altLang="en-US" sz="2800">
                <a:latin typeface="Times New Roman" panose="02020603050405020304" pitchFamily="18" charset="0"/>
                <a:cs typeface="B Nazanin" pitchFamily="2" charset="-78"/>
              </a:rPr>
              <a:t>حداكثر در 10 ثانيه وجود يا عدم وجود تنفس را مشخص كنيد</a:t>
            </a:r>
            <a:endParaRPr lang="en-US" altLang="en-US" sz="2800">
              <a:latin typeface="Times New Roman" panose="02020603050405020304" pitchFamily="18" charset="0"/>
              <a:cs typeface="B Nazanin" pitchFamily="2" charset="-78"/>
            </a:endParaRPr>
          </a:p>
        </p:txBody>
      </p:sp>
      <p:sp>
        <p:nvSpPr>
          <p:cNvPr id="7" name="Date Placeholder 6"/>
          <p:cNvSpPr txBox="1">
            <a:spLocks noGrp="1"/>
          </p:cNvSpPr>
          <p:nvPr/>
        </p:nvSpPr>
        <p:spPr bwMode="auto">
          <a:xfrm>
            <a:off x="2209800" y="6248400"/>
            <a:ext cx="1905000" cy="457200"/>
          </a:xfrm>
          <a:prstGeom prst="rect">
            <a:avLst/>
          </a:prstGeom>
          <a:noFill/>
          <a:ln>
            <a:miter lim="800000"/>
            <a:headEnd/>
            <a:tailEnd/>
          </a:ln>
        </p:spPr>
        <p:txBody>
          <a:bodyPr/>
          <a:lstStyle/>
          <a:p>
            <a:pPr>
              <a:defRPr/>
            </a:pPr>
            <a:fld id="{25DE9117-D73C-48BE-BAD3-B641101016DD}" type="datetime1">
              <a:rPr lang="en-US" sz="1400">
                <a:cs typeface="Arial" charset="0"/>
              </a:rPr>
              <a:pPr>
                <a:defRPr/>
              </a:pPr>
              <a:t>12/9/2020</a:t>
            </a:fld>
            <a:endParaRPr lang="en-US" sz="1400">
              <a:cs typeface="Arial" charset="0"/>
            </a:endParaRPr>
          </a:p>
        </p:txBody>
      </p:sp>
      <p:sp>
        <p:nvSpPr>
          <p:cNvPr id="30728" name="Slide Number Placeholder 7"/>
          <p:cNvSpPr txBox="1">
            <a:spLocks noGrp="1"/>
          </p:cNvSpPr>
          <p:nvPr/>
        </p:nvSpPr>
        <p:spPr bwMode="auto">
          <a:xfrm>
            <a:off x="8534400" y="64389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34C40DD-191C-4424-943C-0A31E3408E81}" type="slidenum">
              <a:rPr lang="ar-SA" altLang="en-US" sz="1400"/>
              <a:pPr algn="r"/>
              <a:t>21</a:t>
            </a:fld>
            <a:endParaRPr lang="en-US" altLang="en-US" sz="1400"/>
          </a:p>
        </p:txBody>
      </p:sp>
    </p:spTree>
    <p:extLst>
      <p:ext uri="{BB962C8B-B14F-4D97-AF65-F5344CB8AC3E}">
        <p14:creationId xmlns:p14="http://schemas.microsoft.com/office/powerpoint/2010/main" val="23890541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ChangeArrowheads="1"/>
          </p:cNvSpPr>
          <p:nvPr/>
        </p:nvSpPr>
        <p:spPr bwMode="auto">
          <a:xfrm rot="5400000">
            <a:off x="5410200" y="-3886200"/>
            <a:ext cx="1371600" cy="9144000"/>
          </a:xfrm>
          <a:prstGeom prst="rect">
            <a:avLst/>
          </a:prstGeom>
          <a:gradFill rotWithShape="1">
            <a:gsLst>
              <a:gs pos="0">
                <a:srgbClr val="5779DD"/>
              </a:gs>
              <a:gs pos="50000">
                <a:srgbClr val="0033CC"/>
              </a:gs>
              <a:gs pos="100000">
                <a:srgbClr val="5779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endParaRPr lang="en-US" altLang="en-US" sz="3600" b="1">
              <a:solidFill>
                <a:schemeClr val="bg1"/>
              </a:solidFill>
            </a:endParaRPr>
          </a:p>
        </p:txBody>
      </p:sp>
      <p:sp>
        <p:nvSpPr>
          <p:cNvPr id="32772" name="Rectangle 5"/>
          <p:cNvSpPr>
            <a:spLocks noChangeArrowheads="1"/>
          </p:cNvSpPr>
          <p:nvPr/>
        </p:nvSpPr>
        <p:spPr bwMode="auto">
          <a:xfrm rot="5400000">
            <a:off x="6057900" y="-3162300"/>
            <a:ext cx="76200" cy="91440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endParaRPr lang="en-US" altLang="en-US"/>
          </a:p>
        </p:txBody>
      </p:sp>
      <p:sp>
        <p:nvSpPr>
          <p:cNvPr id="32773" name="Text Box 6"/>
          <p:cNvSpPr txBox="1">
            <a:spLocks noChangeArrowheads="1"/>
          </p:cNvSpPr>
          <p:nvPr/>
        </p:nvSpPr>
        <p:spPr bwMode="auto">
          <a:xfrm>
            <a:off x="4184650" y="301081"/>
            <a:ext cx="23775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ar-SA" altLang="en-US" sz="4400">
                <a:solidFill>
                  <a:schemeClr val="bg1"/>
                </a:solidFill>
                <a:cs typeface="B Titr" pitchFamily="2" charset="-78"/>
              </a:rPr>
              <a:t>تكنيك ارزيابي تنفس</a:t>
            </a:r>
            <a:endParaRPr lang="en-US" altLang="en-US" sz="4400">
              <a:solidFill>
                <a:schemeClr val="bg1"/>
              </a:solidFill>
              <a:cs typeface="B Titr" pitchFamily="2" charset="-78"/>
            </a:endParaRPr>
          </a:p>
        </p:txBody>
      </p:sp>
      <p:pic>
        <p:nvPicPr>
          <p:cNvPr id="32774" name="Picture 8" descr="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475" y="1885950"/>
            <a:ext cx="465455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txBox="1">
            <a:spLocks noGrp="1"/>
          </p:cNvSpPr>
          <p:nvPr/>
        </p:nvSpPr>
        <p:spPr bwMode="auto">
          <a:xfrm>
            <a:off x="2209800" y="6248400"/>
            <a:ext cx="1905000" cy="457200"/>
          </a:xfrm>
          <a:prstGeom prst="rect">
            <a:avLst/>
          </a:prstGeom>
          <a:noFill/>
          <a:ln>
            <a:miter lim="800000"/>
            <a:headEnd/>
            <a:tailEnd/>
          </a:ln>
        </p:spPr>
        <p:txBody>
          <a:bodyPr/>
          <a:lstStyle/>
          <a:p>
            <a:pPr>
              <a:defRPr/>
            </a:pPr>
            <a:fld id="{34B5735A-8545-46ED-B3B3-AFFA6C7B39C4}" type="datetime1">
              <a:rPr lang="en-US" sz="1400">
                <a:cs typeface="Arial" charset="0"/>
              </a:rPr>
              <a:pPr>
                <a:defRPr/>
              </a:pPr>
              <a:t>12/9/2020</a:t>
            </a:fld>
            <a:endParaRPr lang="en-US" sz="1400">
              <a:cs typeface="Arial" charset="0"/>
            </a:endParaRPr>
          </a:p>
        </p:txBody>
      </p:sp>
      <p:sp>
        <p:nvSpPr>
          <p:cNvPr id="32776" name="Slide Number Placeholder 7"/>
          <p:cNvSpPr txBox="1">
            <a:spLocks noGrp="1"/>
          </p:cNvSpPr>
          <p:nvPr/>
        </p:nvSpPr>
        <p:spPr bwMode="auto">
          <a:xfrm>
            <a:off x="8534400" y="64389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DA5AF5E-DF05-4468-881A-5A565C1CF321}" type="slidenum">
              <a:rPr lang="ar-SA" altLang="en-US" sz="1400"/>
              <a:pPr algn="r"/>
              <a:t>22</a:t>
            </a:fld>
            <a:endParaRPr lang="en-US" altLang="en-US" sz="1400"/>
          </a:p>
        </p:txBody>
      </p:sp>
    </p:spTree>
    <p:extLst>
      <p:ext uri="{BB962C8B-B14F-4D97-AF65-F5344CB8AC3E}">
        <p14:creationId xmlns:p14="http://schemas.microsoft.com/office/powerpoint/2010/main" val="10972704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944" y="914400"/>
            <a:ext cx="5685571" cy="455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28078" y="2073933"/>
            <a:ext cx="4009623" cy="3026101"/>
          </a:xfrm>
        </p:spPr>
        <p:txBody>
          <a:bodyPr>
            <a:normAutofit/>
          </a:bodyPr>
          <a:lstStyle/>
          <a:p>
            <a:pPr algn="r" rtl="1"/>
            <a:r>
              <a:rPr lang="fa-IR" sz="2400" dirty="0" smtClean="0"/>
              <a:t>با چشمانتان به قفسه سینه نگاه کنید : برای دیدن حرکات تنفسی</a:t>
            </a:r>
            <a:br>
              <a:rPr lang="fa-IR" sz="2400" dirty="0" smtClean="0"/>
            </a:br>
            <a:r>
              <a:rPr lang="fa-IR" sz="2400" dirty="0"/>
              <a:t> </a:t>
            </a:r>
            <a:r>
              <a:rPr lang="fa-IR" sz="2400" dirty="0" smtClean="0"/>
              <a:t/>
            </a:r>
            <a:br>
              <a:rPr lang="fa-IR" sz="2400" dirty="0" smtClean="0"/>
            </a:br>
            <a:r>
              <a:rPr lang="fa-IR" sz="2400" dirty="0" smtClean="0"/>
              <a:t>با گوشتان گوش کنید : برای شنیدن صدای تنفسی </a:t>
            </a:r>
            <a:br>
              <a:rPr lang="fa-IR" sz="2400" dirty="0" smtClean="0"/>
            </a:br>
            <a:r>
              <a:rPr lang="fa-IR" sz="2400" dirty="0"/>
              <a:t/>
            </a:r>
            <a:br>
              <a:rPr lang="fa-IR" sz="2400" dirty="0"/>
            </a:br>
            <a:r>
              <a:rPr lang="fa-IR" sz="2400" dirty="0" smtClean="0"/>
              <a:t>با پوستتان لمس کنید : برخورد جریان هوای بازدمی را</a:t>
            </a:r>
            <a:endParaRPr lang="en-US" sz="2400" dirty="0"/>
          </a:p>
        </p:txBody>
      </p:sp>
      <p:sp>
        <p:nvSpPr>
          <p:cNvPr id="3" name="Subtitle 2"/>
          <p:cNvSpPr>
            <a:spLocks noGrp="1"/>
          </p:cNvSpPr>
          <p:nvPr>
            <p:ph type="subTitle" idx="1"/>
          </p:nvPr>
        </p:nvSpPr>
        <p:spPr>
          <a:xfrm>
            <a:off x="1341828" y="296214"/>
            <a:ext cx="9154453" cy="914400"/>
          </a:xfrm>
        </p:spPr>
        <p:txBody>
          <a:bodyPr>
            <a:normAutofit/>
          </a:bodyPr>
          <a:lstStyle/>
          <a:p>
            <a:r>
              <a:rPr lang="fa-IR" sz="3600" dirty="0" smtClean="0">
                <a:solidFill>
                  <a:srgbClr val="7030A0"/>
                </a:solidFill>
              </a:rPr>
              <a:t>برای ارزیابی تنفس ازسه حستان کمک بگیرید</a:t>
            </a:r>
            <a:endParaRPr lang="en-US" sz="3600" dirty="0">
              <a:solidFill>
                <a:srgbClr val="7030A0"/>
              </a:solidFill>
            </a:endParaRPr>
          </a:p>
        </p:txBody>
      </p:sp>
    </p:spTree>
    <p:extLst>
      <p:ext uri="{BB962C8B-B14F-4D97-AF65-F5344CB8AC3E}">
        <p14:creationId xmlns:p14="http://schemas.microsoft.com/office/powerpoint/2010/main" val="1433118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ln>
            <a:solidFill>
              <a:srgbClr val="FFFF00"/>
            </a:solidFill>
            <a:miter lim="800000"/>
            <a:headEnd/>
            <a:tailEnd/>
          </a:ln>
        </p:spPr>
        <p:txBody>
          <a:bodyPr/>
          <a:lstStyle/>
          <a:p>
            <a:pPr algn="ctr" eaLnBrk="1" hangingPunct="1"/>
            <a:r>
              <a:rPr lang="en-US" altLang="en-US" dirty="0" smtClean="0">
                <a:solidFill>
                  <a:srgbClr val="FF0000"/>
                </a:solidFill>
              </a:rPr>
              <a:t>      [B]</a:t>
            </a:r>
            <a:r>
              <a:rPr lang="fa-IR" altLang="en-US" dirty="0" smtClean="0">
                <a:solidFill>
                  <a:srgbClr val="FF0000"/>
                </a:solidFill>
              </a:rPr>
              <a:t>تنفس دادن به بیمار(تهویه)</a:t>
            </a:r>
            <a:r>
              <a:rPr lang="en-US" altLang="en-US" dirty="0" smtClean="0">
                <a:solidFill>
                  <a:srgbClr val="FFFF00"/>
                </a:solidFill>
              </a:rPr>
              <a:t>      </a:t>
            </a:r>
          </a:p>
        </p:txBody>
      </p:sp>
      <p:sp>
        <p:nvSpPr>
          <p:cNvPr id="39939" name="Rectangle 3"/>
          <p:cNvSpPr>
            <a:spLocks noGrp="1" noChangeArrowheads="1"/>
          </p:cNvSpPr>
          <p:nvPr>
            <p:ph type="body" idx="4294967295"/>
          </p:nvPr>
        </p:nvSpPr>
        <p:spPr>
          <a:xfrm>
            <a:off x="1524000" y="1700213"/>
            <a:ext cx="8229600" cy="4525962"/>
          </a:xfrm>
          <a:ln>
            <a:solidFill>
              <a:srgbClr val="FFFF00"/>
            </a:solidFill>
            <a:miter lim="800000"/>
            <a:headEnd/>
            <a:tailEnd/>
          </a:ln>
        </p:spPr>
        <p:txBody>
          <a:bodyPr/>
          <a:lstStyle/>
          <a:p>
            <a:pPr algn="r" rtl="1" eaLnBrk="1" hangingPunct="1">
              <a:buFont typeface="Wingdings" panose="05000000000000000000" pitchFamily="2" charset="2"/>
              <a:buNone/>
            </a:pPr>
            <a:r>
              <a:rPr lang="fa-IR" altLang="en-US" sz="3600" b="1" dirty="0">
                <a:solidFill>
                  <a:srgbClr val="0070C0"/>
                </a:solidFill>
              </a:rPr>
              <a:t>1- تهویه دهان به دهان</a:t>
            </a:r>
          </a:p>
          <a:p>
            <a:pPr algn="r" rtl="1" eaLnBrk="1" hangingPunct="1">
              <a:buFont typeface="Wingdings" panose="05000000000000000000" pitchFamily="2" charset="2"/>
              <a:buNone/>
            </a:pPr>
            <a:r>
              <a:rPr lang="fa-IR" altLang="en-US" sz="3600" b="1" dirty="0">
                <a:solidFill>
                  <a:srgbClr val="0070C0"/>
                </a:solidFill>
              </a:rPr>
              <a:t>2- تهویه دهان به </a:t>
            </a:r>
            <a:r>
              <a:rPr lang="fa-IR" altLang="en-US" sz="3600" b="1" dirty="0" smtClean="0">
                <a:solidFill>
                  <a:srgbClr val="0070C0"/>
                </a:solidFill>
              </a:rPr>
              <a:t>بینی</a:t>
            </a:r>
          </a:p>
          <a:p>
            <a:pPr algn="r" rtl="1">
              <a:buNone/>
            </a:pPr>
            <a:r>
              <a:rPr lang="fa-IR" altLang="en-US" sz="3600" b="1" dirty="0">
                <a:solidFill>
                  <a:srgbClr val="0070C0"/>
                </a:solidFill>
              </a:rPr>
              <a:t>3-تهویه دهان به </a:t>
            </a:r>
            <a:r>
              <a:rPr lang="fa-IR" altLang="en-US" sz="3600" b="1" dirty="0" smtClean="0">
                <a:solidFill>
                  <a:srgbClr val="0070C0"/>
                </a:solidFill>
              </a:rPr>
              <a:t>ماسک</a:t>
            </a:r>
            <a:endParaRPr lang="fa-IR" altLang="en-US" sz="3600" b="1" dirty="0">
              <a:solidFill>
                <a:srgbClr val="0070C0"/>
              </a:solidFill>
            </a:endParaRPr>
          </a:p>
          <a:p>
            <a:pPr algn="r" rtl="1" eaLnBrk="1" hangingPunct="1">
              <a:buFont typeface="Wingdings" panose="05000000000000000000" pitchFamily="2" charset="2"/>
              <a:buNone/>
            </a:pPr>
            <a:r>
              <a:rPr lang="fa-IR" altLang="en-US" sz="3600" b="1" dirty="0" smtClean="0">
                <a:solidFill>
                  <a:srgbClr val="0070C0"/>
                </a:solidFill>
              </a:rPr>
              <a:t>4- </a:t>
            </a:r>
            <a:r>
              <a:rPr lang="fa-IR" altLang="en-US" sz="3600" b="1" dirty="0">
                <a:solidFill>
                  <a:srgbClr val="0070C0"/>
                </a:solidFill>
              </a:rPr>
              <a:t>تهویه با ماسک وبگ</a:t>
            </a:r>
          </a:p>
          <a:p>
            <a:pPr algn="r" rtl="1" eaLnBrk="1" hangingPunct="1">
              <a:buFont typeface="Wingdings" panose="05000000000000000000" pitchFamily="2" charset="2"/>
              <a:buNone/>
            </a:pPr>
            <a:r>
              <a:rPr lang="fa-IR" altLang="en-US" sz="3600" b="1" dirty="0" smtClean="0">
                <a:solidFill>
                  <a:srgbClr val="0070C0"/>
                </a:solidFill>
              </a:rPr>
              <a:t>5- </a:t>
            </a:r>
            <a:r>
              <a:rPr lang="fa-IR" altLang="en-US" sz="3600" b="1" dirty="0">
                <a:solidFill>
                  <a:srgbClr val="0070C0"/>
                </a:solidFill>
              </a:rPr>
              <a:t>تهویه با لوله تراشه وبگ</a:t>
            </a:r>
          </a:p>
          <a:p>
            <a:pPr algn="r" rtl="1" eaLnBrk="1" hangingPunct="1">
              <a:buFont typeface="Wingdings" panose="05000000000000000000" pitchFamily="2" charset="2"/>
              <a:buNone/>
            </a:pPr>
            <a:r>
              <a:rPr lang="fa-IR" altLang="en-US" sz="3600" b="1" dirty="0" smtClean="0">
                <a:solidFill>
                  <a:srgbClr val="0070C0"/>
                </a:solidFill>
              </a:rPr>
              <a:t>6- </a:t>
            </a:r>
            <a:r>
              <a:rPr lang="fa-IR" altLang="en-US" sz="3600" b="1" dirty="0">
                <a:solidFill>
                  <a:srgbClr val="0070C0"/>
                </a:solidFill>
              </a:rPr>
              <a:t>تهویه با لوله تراشه و ونتیلاتور</a:t>
            </a:r>
            <a:endParaRPr lang="en-US" altLang="en-US" sz="3600" b="1" dirty="0">
              <a:solidFill>
                <a:srgbClr val="0070C0"/>
              </a:solidFill>
            </a:endParaRPr>
          </a:p>
        </p:txBody>
      </p:sp>
    </p:spTree>
    <p:extLst>
      <p:ext uri="{BB962C8B-B14F-4D97-AF65-F5344CB8AC3E}">
        <p14:creationId xmlns:p14="http://schemas.microsoft.com/office/powerpoint/2010/main" val="2965939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6"/>
          <p:cNvSpPr txBox="1">
            <a:spLocks noChangeArrowheads="1"/>
          </p:cNvSpPr>
          <p:nvPr/>
        </p:nvSpPr>
        <p:spPr bwMode="auto">
          <a:xfrm>
            <a:off x="4440239" y="301081"/>
            <a:ext cx="20249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ar-SA" altLang="en-US" sz="4400" dirty="0">
                <a:solidFill>
                  <a:schemeClr val="bg1"/>
                </a:solidFill>
                <a:cs typeface="B Titr" pitchFamily="2" charset="-78"/>
              </a:rPr>
              <a:t>دادن تنفس كمكي</a:t>
            </a:r>
            <a:endParaRPr lang="en-US" altLang="en-US" sz="4400" dirty="0">
              <a:solidFill>
                <a:schemeClr val="bg1"/>
              </a:solidFill>
              <a:cs typeface="B Titr" pitchFamily="2" charset="-78"/>
            </a:endParaRPr>
          </a:p>
        </p:txBody>
      </p:sp>
      <p:pic>
        <p:nvPicPr>
          <p:cNvPr id="35846" name="Picture 8" descr="Mouth to Mo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281" y="1993189"/>
            <a:ext cx="5297488"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txBox="1">
            <a:spLocks noGrp="1"/>
          </p:cNvSpPr>
          <p:nvPr/>
        </p:nvSpPr>
        <p:spPr bwMode="auto">
          <a:xfrm>
            <a:off x="2209800" y="6248400"/>
            <a:ext cx="1905000" cy="457200"/>
          </a:xfrm>
          <a:prstGeom prst="rect">
            <a:avLst/>
          </a:prstGeom>
          <a:noFill/>
          <a:ln>
            <a:miter lim="800000"/>
            <a:headEnd/>
            <a:tailEnd/>
          </a:ln>
        </p:spPr>
        <p:txBody>
          <a:bodyPr/>
          <a:lstStyle/>
          <a:p>
            <a:pPr>
              <a:defRPr/>
            </a:pPr>
            <a:endParaRPr lang="en-US" sz="1400" dirty="0">
              <a:cs typeface="Arial" charset="0"/>
            </a:endParaRPr>
          </a:p>
        </p:txBody>
      </p:sp>
      <p:sp>
        <p:nvSpPr>
          <p:cNvPr id="35848" name="Slide Number Placeholder 7"/>
          <p:cNvSpPr txBox="1">
            <a:spLocks noGrp="1"/>
          </p:cNvSpPr>
          <p:nvPr/>
        </p:nvSpPr>
        <p:spPr bwMode="auto">
          <a:xfrm>
            <a:off x="8534400" y="64389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US" altLang="en-US" sz="1400" dirty="0"/>
          </a:p>
        </p:txBody>
      </p:sp>
      <p:sp>
        <p:nvSpPr>
          <p:cNvPr id="3" name="Title 2"/>
          <p:cNvSpPr>
            <a:spLocks noGrp="1"/>
          </p:cNvSpPr>
          <p:nvPr>
            <p:ph type="ctrTitle"/>
          </p:nvPr>
        </p:nvSpPr>
        <p:spPr>
          <a:xfrm>
            <a:off x="3593248" y="401928"/>
            <a:ext cx="4941152" cy="826963"/>
          </a:xfrm>
        </p:spPr>
        <p:txBody>
          <a:bodyPr>
            <a:normAutofit/>
          </a:bodyPr>
          <a:lstStyle/>
          <a:p>
            <a:r>
              <a:rPr lang="fa-IR" sz="4000" dirty="0" smtClean="0">
                <a:solidFill>
                  <a:srgbClr val="7030A0"/>
                </a:solidFill>
              </a:rPr>
              <a:t>تنفس دهان به دهان</a:t>
            </a:r>
            <a:endParaRPr lang="en-US" sz="4000" dirty="0">
              <a:solidFill>
                <a:srgbClr val="7030A0"/>
              </a:solidFill>
            </a:endParaRPr>
          </a:p>
        </p:txBody>
      </p:sp>
      <p:sp>
        <p:nvSpPr>
          <p:cNvPr id="4" name="Subtitle 3"/>
          <p:cNvSpPr>
            <a:spLocks noGrp="1"/>
          </p:cNvSpPr>
          <p:nvPr>
            <p:ph type="subTitle" idx="1"/>
          </p:nvPr>
        </p:nvSpPr>
        <p:spPr>
          <a:xfrm>
            <a:off x="1197735" y="3193961"/>
            <a:ext cx="3644721" cy="1236372"/>
          </a:xfrm>
        </p:spPr>
        <p:txBody>
          <a:bodyPr>
            <a:normAutofit/>
          </a:bodyPr>
          <a:lstStyle/>
          <a:p>
            <a:r>
              <a:rPr lang="fa-IR" sz="2800" dirty="0" smtClean="0">
                <a:solidFill>
                  <a:srgbClr val="FF0000"/>
                </a:solidFill>
              </a:rPr>
              <a:t>دقت به بسته نگه داشتن بینی کودک حین اعمال تنفس</a:t>
            </a:r>
            <a:endParaRPr lang="en-US" sz="2800" dirty="0">
              <a:solidFill>
                <a:srgbClr val="FF0000"/>
              </a:solidFill>
            </a:endParaRPr>
          </a:p>
        </p:txBody>
      </p:sp>
    </p:spTree>
    <p:extLst>
      <p:ext uri="{BB962C8B-B14F-4D97-AF65-F5344CB8AC3E}">
        <p14:creationId xmlns:p14="http://schemas.microsoft.com/office/powerpoint/2010/main" val="79656489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6"/>
          <p:cNvSpPr txBox="1">
            <a:spLocks noChangeArrowheads="1"/>
          </p:cNvSpPr>
          <p:nvPr/>
        </p:nvSpPr>
        <p:spPr bwMode="auto">
          <a:xfrm>
            <a:off x="4440239" y="301081"/>
            <a:ext cx="20249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ar-SA" altLang="en-US" sz="4400" dirty="0">
                <a:solidFill>
                  <a:schemeClr val="bg1"/>
                </a:solidFill>
                <a:cs typeface="B Titr" pitchFamily="2" charset="-78"/>
              </a:rPr>
              <a:t>دادن تنفس كمكي</a:t>
            </a:r>
            <a:endParaRPr lang="en-US" altLang="en-US" sz="4400" dirty="0">
              <a:solidFill>
                <a:schemeClr val="bg1"/>
              </a:solidFill>
              <a:cs typeface="B Titr" pitchFamily="2" charset="-78"/>
            </a:endParaRPr>
          </a:p>
        </p:txBody>
      </p:sp>
      <p:sp>
        <p:nvSpPr>
          <p:cNvPr id="7" name="Date Placeholder 6"/>
          <p:cNvSpPr txBox="1">
            <a:spLocks noGrp="1"/>
          </p:cNvSpPr>
          <p:nvPr/>
        </p:nvSpPr>
        <p:spPr bwMode="auto">
          <a:xfrm>
            <a:off x="2209800" y="6248400"/>
            <a:ext cx="1905000" cy="457200"/>
          </a:xfrm>
          <a:prstGeom prst="rect">
            <a:avLst/>
          </a:prstGeom>
          <a:noFill/>
          <a:ln>
            <a:miter lim="800000"/>
            <a:headEnd/>
            <a:tailEnd/>
          </a:ln>
        </p:spPr>
        <p:txBody>
          <a:bodyPr/>
          <a:lstStyle/>
          <a:p>
            <a:pPr>
              <a:defRPr/>
            </a:pPr>
            <a:endParaRPr lang="en-US" sz="1400" dirty="0">
              <a:cs typeface="Arial" charset="0"/>
            </a:endParaRPr>
          </a:p>
        </p:txBody>
      </p:sp>
      <p:sp>
        <p:nvSpPr>
          <p:cNvPr id="35848" name="Slide Number Placeholder 7"/>
          <p:cNvSpPr txBox="1">
            <a:spLocks noGrp="1"/>
          </p:cNvSpPr>
          <p:nvPr/>
        </p:nvSpPr>
        <p:spPr bwMode="auto">
          <a:xfrm>
            <a:off x="8534400" y="64389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US" altLang="en-US" sz="1400" dirty="0"/>
          </a:p>
        </p:txBody>
      </p:sp>
      <p:sp>
        <p:nvSpPr>
          <p:cNvPr id="3" name="Title 2"/>
          <p:cNvSpPr>
            <a:spLocks noGrp="1"/>
          </p:cNvSpPr>
          <p:nvPr>
            <p:ph type="ctrTitle"/>
          </p:nvPr>
        </p:nvSpPr>
        <p:spPr>
          <a:xfrm>
            <a:off x="3593248" y="401928"/>
            <a:ext cx="4941152" cy="826963"/>
          </a:xfrm>
        </p:spPr>
        <p:txBody>
          <a:bodyPr>
            <a:normAutofit/>
          </a:bodyPr>
          <a:lstStyle/>
          <a:p>
            <a:r>
              <a:rPr lang="fa-IR" sz="4000" dirty="0" smtClean="0">
                <a:solidFill>
                  <a:srgbClr val="7030A0"/>
                </a:solidFill>
              </a:rPr>
              <a:t>تنفس دهان به دهان</a:t>
            </a:r>
            <a:endParaRPr lang="en-US" sz="4000" dirty="0">
              <a:solidFill>
                <a:srgbClr val="7030A0"/>
              </a:solidFill>
            </a:endParaRPr>
          </a:p>
        </p:txBody>
      </p:sp>
      <p:sp>
        <p:nvSpPr>
          <p:cNvPr id="4" name="Subtitle 3"/>
          <p:cNvSpPr>
            <a:spLocks noGrp="1"/>
          </p:cNvSpPr>
          <p:nvPr>
            <p:ph type="subTitle" idx="1"/>
          </p:nvPr>
        </p:nvSpPr>
        <p:spPr>
          <a:xfrm>
            <a:off x="1197735" y="3193961"/>
            <a:ext cx="3644721" cy="1236372"/>
          </a:xfrm>
        </p:spPr>
        <p:txBody>
          <a:bodyPr>
            <a:normAutofit/>
          </a:bodyPr>
          <a:lstStyle/>
          <a:p>
            <a:r>
              <a:rPr lang="fa-IR" sz="2800" dirty="0" smtClean="0">
                <a:solidFill>
                  <a:srgbClr val="FF0000"/>
                </a:solidFill>
              </a:rPr>
              <a:t>دقت به بسته نگه داشتن بینی کودک حین اعمال تنفس</a:t>
            </a:r>
            <a:endParaRPr lang="en-US" sz="2800" dirty="0">
              <a:solidFill>
                <a:srgbClr val="FF0000"/>
              </a:solidFill>
            </a:endParaRPr>
          </a:p>
        </p:txBody>
      </p:sp>
      <p:pic>
        <p:nvPicPr>
          <p:cNvPr id="2" name="Picture 1"/>
          <p:cNvPicPr>
            <a:picLocks noChangeAspect="1"/>
          </p:cNvPicPr>
          <p:nvPr/>
        </p:nvPicPr>
        <p:blipFill>
          <a:blip r:embed="rId3"/>
          <a:stretch>
            <a:fillRect/>
          </a:stretch>
        </p:blipFill>
        <p:spPr>
          <a:xfrm>
            <a:off x="6041047" y="1424593"/>
            <a:ext cx="4986705" cy="3989364"/>
          </a:xfrm>
          <a:prstGeom prst="rect">
            <a:avLst/>
          </a:prstGeom>
        </p:spPr>
      </p:pic>
    </p:spTree>
    <p:extLst>
      <p:ext uri="{BB962C8B-B14F-4D97-AF65-F5344CB8AC3E}">
        <p14:creationId xmlns:p14="http://schemas.microsoft.com/office/powerpoint/2010/main" val="50185550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6"/>
          <p:cNvSpPr txBox="1">
            <a:spLocks noChangeArrowheads="1"/>
          </p:cNvSpPr>
          <p:nvPr/>
        </p:nvSpPr>
        <p:spPr bwMode="auto">
          <a:xfrm>
            <a:off x="4440239" y="301081"/>
            <a:ext cx="20249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ar-SA" altLang="en-US" sz="4400" dirty="0">
                <a:solidFill>
                  <a:schemeClr val="bg1"/>
                </a:solidFill>
                <a:cs typeface="B Titr" pitchFamily="2" charset="-78"/>
              </a:rPr>
              <a:t>دادن تنفس كمكي</a:t>
            </a:r>
            <a:endParaRPr lang="en-US" altLang="en-US" sz="4400" dirty="0">
              <a:solidFill>
                <a:schemeClr val="bg1"/>
              </a:solidFill>
              <a:cs typeface="B Titr" pitchFamily="2" charset="-78"/>
            </a:endParaRPr>
          </a:p>
        </p:txBody>
      </p:sp>
      <p:sp>
        <p:nvSpPr>
          <p:cNvPr id="7" name="Date Placeholder 6"/>
          <p:cNvSpPr txBox="1">
            <a:spLocks noGrp="1"/>
          </p:cNvSpPr>
          <p:nvPr/>
        </p:nvSpPr>
        <p:spPr bwMode="auto">
          <a:xfrm>
            <a:off x="2209800" y="6248400"/>
            <a:ext cx="1905000" cy="457200"/>
          </a:xfrm>
          <a:prstGeom prst="rect">
            <a:avLst/>
          </a:prstGeom>
          <a:noFill/>
          <a:ln>
            <a:miter lim="800000"/>
            <a:headEnd/>
            <a:tailEnd/>
          </a:ln>
        </p:spPr>
        <p:txBody>
          <a:bodyPr/>
          <a:lstStyle/>
          <a:p>
            <a:pPr>
              <a:defRPr/>
            </a:pPr>
            <a:endParaRPr lang="en-US" sz="1400" dirty="0">
              <a:cs typeface="Arial" charset="0"/>
            </a:endParaRPr>
          </a:p>
        </p:txBody>
      </p:sp>
      <p:sp>
        <p:nvSpPr>
          <p:cNvPr id="35848" name="Slide Number Placeholder 7"/>
          <p:cNvSpPr txBox="1">
            <a:spLocks noGrp="1"/>
          </p:cNvSpPr>
          <p:nvPr/>
        </p:nvSpPr>
        <p:spPr bwMode="auto">
          <a:xfrm>
            <a:off x="8534400" y="64389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US" altLang="en-US" sz="1400" dirty="0"/>
          </a:p>
        </p:txBody>
      </p:sp>
      <p:sp>
        <p:nvSpPr>
          <p:cNvPr id="3" name="Title 2"/>
          <p:cNvSpPr>
            <a:spLocks noGrp="1"/>
          </p:cNvSpPr>
          <p:nvPr>
            <p:ph type="ctrTitle"/>
          </p:nvPr>
        </p:nvSpPr>
        <p:spPr>
          <a:xfrm>
            <a:off x="3593248" y="401928"/>
            <a:ext cx="4941152" cy="826963"/>
          </a:xfrm>
        </p:spPr>
        <p:txBody>
          <a:bodyPr>
            <a:normAutofit/>
          </a:bodyPr>
          <a:lstStyle/>
          <a:p>
            <a:r>
              <a:rPr lang="fa-IR" sz="4000" dirty="0" smtClean="0">
                <a:solidFill>
                  <a:srgbClr val="7030A0"/>
                </a:solidFill>
              </a:rPr>
              <a:t>تنفس دهان به دهان</a:t>
            </a:r>
            <a:endParaRPr lang="en-US" sz="4000" dirty="0">
              <a:solidFill>
                <a:srgbClr val="7030A0"/>
              </a:solidFill>
            </a:endParaRPr>
          </a:p>
        </p:txBody>
      </p:sp>
      <p:sp>
        <p:nvSpPr>
          <p:cNvPr id="4" name="Subtitle 3"/>
          <p:cNvSpPr>
            <a:spLocks noGrp="1"/>
          </p:cNvSpPr>
          <p:nvPr>
            <p:ph type="subTitle" idx="1"/>
          </p:nvPr>
        </p:nvSpPr>
        <p:spPr>
          <a:xfrm>
            <a:off x="1197735" y="3193961"/>
            <a:ext cx="3644721" cy="1236372"/>
          </a:xfrm>
        </p:spPr>
        <p:txBody>
          <a:bodyPr>
            <a:normAutofit lnSpcReduction="10000"/>
          </a:bodyPr>
          <a:lstStyle/>
          <a:p>
            <a:r>
              <a:rPr lang="fa-IR" sz="2800" dirty="0" smtClean="0">
                <a:solidFill>
                  <a:srgbClr val="FF0000"/>
                </a:solidFill>
              </a:rPr>
              <a:t>دقت به بسته نگه داشتن بینی ، پوزیشن دهی و استفاده از حواس </a:t>
            </a:r>
            <a:endParaRPr lang="en-US" sz="2800" dirty="0">
              <a:solidFill>
                <a:srgbClr val="FF0000"/>
              </a:solidFill>
            </a:endParaRPr>
          </a:p>
        </p:txBody>
      </p:sp>
      <p:pic>
        <p:nvPicPr>
          <p:cNvPr id="5" name="Picture 4"/>
          <p:cNvPicPr>
            <a:picLocks noChangeAspect="1"/>
          </p:cNvPicPr>
          <p:nvPr/>
        </p:nvPicPr>
        <p:blipFill>
          <a:blip r:embed="rId3"/>
          <a:stretch>
            <a:fillRect/>
          </a:stretch>
        </p:blipFill>
        <p:spPr>
          <a:xfrm>
            <a:off x="5586892" y="1228891"/>
            <a:ext cx="5766429" cy="3626443"/>
          </a:xfrm>
          <a:prstGeom prst="rect">
            <a:avLst/>
          </a:prstGeom>
        </p:spPr>
      </p:pic>
    </p:spTree>
    <p:extLst>
      <p:ext uri="{BB962C8B-B14F-4D97-AF65-F5344CB8AC3E}">
        <p14:creationId xmlns:p14="http://schemas.microsoft.com/office/powerpoint/2010/main" val="30957786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6"/>
          <p:cNvSpPr txBox="1">
            <a:spLocks noChangeArrowheads="1"/>
          </p:cNvSpPr>
          <p:nvPr/>
        </p:nvSpPr>
        <p:spPr bwMode="auto">
          <a:xfrm>
            <a:off x="4440239" y="532113"/>
            <a:ext cx="34931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ar-SA" altLang="en-US" sz="4400" dirty="0">
                <a:solidFill>
                  <a:schemeClr val="bg1"/>
                </a:solidFill>
                <a:cs typeface="B Titr" pitchFamily="2" charset="-78"/>
              </a:rPr>
              <a:t>دادن تنفس كمكي</a:t>
            </a:r>
            <a:endParaRPr lang="en-US" altLang="en-US" sz="4400" dirty="0">
              <a:solidFill>
                <a:schemeClr val="bg1"/>
              </a:solidFill>
              <a:cs typeface="B Titr" pitchFamily="2" charset="-78"/>
            </a:endParaRPr>
          </a:p>
        </p:txBody>
      </p:sp>
      <p:sp>
        <p:nvSpPr>
          <p:cNvPr id="7" name="Date Placeholder 6"/>
          <p:cNvSpPr txBox="1">
            <a:spLocks noGrp="1"/>
          </p:cNvSpPr>
          <p:nvPr/>
        </p:nvSpPr>
        <p:spPr bwMode="auto">
          <a:xfrm>
            <a:off x="2209800" y="6248400"/>
            <a:ext cx="1905000" cy="457200"/>
          </a:xfrm>
          <a:prstGeom prst="rect">
            <a:avLst/>
          </a:prstGeom>
          <a:noFill/>
          <a:ln>
            <a:miter lim="800000"/>
            <a:headEnd/>
            <a:tailEnd/>
          </a:ln>
        </p:spPr>
        <p:txBody>
          <a:bodyPr/>
          <a:lstStyle/>
          <a:p>
            <a:pPr>
              <a:defRPr/>
            </a:pPr>
            <a:endParaRPr lang="en-US" sz="1400" dirty="0">
              <a:cs typeface="Arial" charset="0"/>
            </a:endParaRPr>
          </a:p>
        </p:txBody>
      </p:sp>
      <p:sp>
        <p:nvSpPr>
          <p:cNvPr id="35848" name="Slide Number Placeholder 7"/>
          <p:cNvSpPr txBox="1">
            <a:spLocks noGrp="1"/>
          </p:cNvSpPr>
          <p:nvPr/>
        </p:nvSpPr>
        <p:spPr bwMode="auto">
          <a:xfrm>
            <a:off x="8534400" y="64389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US" altLang="en-US" sz="1400" dirty="0"/>
          </a:p>
        </p:txBody>
      </p:sp>
      <p:sp>
        <p:nvSpPr>
          <p:cNvPr id="3" name="Title 2"/>
          <p:cNvSpPr>
            <a:spLocks noGrp="1"/>
          </p:cNvSpPr>
          <p:nvPr>
            <p:ph type="ctrTitle"/>
          </p:nvPr>
        </p:nvSpPr>
        <p:spPr>
          <a:xfrm>
            <a:off x="3593248" y="401928"/>
            <a:ext cx="4941152" cy="826963"/>
          </a:xfrm>
        </p:spPr>
        <p:txBody>
          <a:bodyPr>
            <a:normAutofit/>
          </a:bodyPr>
          <a:lstStyle/>
          <a:p>
            <a:r>
              <a:rPr lang="fa-IR" sz="4000" dirty="0" smtClean="0">
                <a:solidFill>
                  <a:srgbClr val="7030A0"/>
                </a:solidFill>
              </a:rPr>
              <a:t>تنفس دهان به بینی</a:t>
            </a:r>
            <a:endParaRPr lang="en-US" sz="4000" dirty="0">
              <a:solidFill>
                <a:srgbClr val="7030A0"/>
              </a:solidFill>
            </a:endParaRPr>
          </a:p>
        </p:txBody>
      </p:sp>
      <p:sp>
        <p:nvSpPr>
          <p:cNvPr id="4" name="Subtitle 3"/>
          <p:cNvSpPr>
            <a:spLocks noGrp="1"/>
          </p:cNvSpPr>
          <p:nvPr>
            <p:ph type="subTitle" idx="1"/>
          </p:nvPr>
        </p:nvSpPr>
        <p:spPr>
          <a:xfrm>
            <a:off x="1184856" y="2436292"/>
            <a:ext cx="3953813" cy="2844046"/>
          </a:xfrm>
        </p:spPr>
        <p:txBody>
          <a:bodyPr>
            <a:noAutofit/>
          </a:bodyPr>
          <a:lstStyle/>
          <a:p>
            <a:r>
              <a:rPr lang="fa-IR" dirty="0" smtClean="0">
                <a:solidFill>
                  <a:srgbClr val="FF0000"/>
                </a:solidFill>
              </a:rPr>
              <a:t>در شیرخواران بهتر است دهان احیا کننده همزمان دهان وبینی شیرخوار را بپوشاند، ولی اگر دهان احیا کننده به قدر کافی بزرگ نباشد، باید دهان خود را روی بینی طفل قرار داده و از راه بینی نفس دهد و دهان شیرخوار را بسته نگه دارد.</a:t>
            </a:r>
            <a:endParaRPr lang="en-US" dirty="0">
              <a:solidFill>
                <a:srgbClr val="FF0000"/>
              </a:solidFill>
            </a:endParaRPr>
          </a:p>
        </p:txBody>
      </p:sp>
      <p:pic>
        <p:nvPicPr>
          <p:cNvPr id="2" name="Picture 1"/>
          <p:cNvPicPr>
            <a:picLocks noChangeAspect="1"/>
          </p:cNvPicPr>
          <p:nvPr/>
        </p:nvPicPr>
        <p:blipFill>
          <a:blip r:embed="rId3"/>
          <a:stretch>
            <a:fillRect/>
          </a:stretch>
        </p:blipFill>
        <p:spPr>
          <a:xfrm>
            <a:off x="6186812" y="1431739"/>
            <a:ext cx="4841214" cy="4168517"/>
          </a:xfrm>
          <a:prstGeom prst="rect">
            <a:avLst/>
          </a:prstGeom>
        </p:spPr>
      </p:pic>
    </p:spTree>
    <p:extLst>
      <p:ext uri="{BB962C8B-B14F-4D97-AF65-F5344CB8AC3E}">
        <p14:creationId xmlns:p14="http://schemas.microsoft.com/office/powerpoint/2010/main" val="429441006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6"/>
          <p:cNvSpPr txBox="1">
            <a:spLocks noChangeArrowheads="1"/>
          </p:cNvSpPr>
          <p:nvPr/>
        </p:nvSpPr>
        <p:spPr bwMode="auto">
          <a:xfrm>
            <a:off x="4440239" y="301081"/>
            <a:ext cx="20249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ar-SA" altLang="en-US" sz="4400" dirty="0">
                <a:solidFill>
                  <a:schemeClr val="bg1"/>
                </a:solidFill>
                <a:cs typeface="B Titr" pitchFamily="2" charset="-78"/>
              </a:rPr>
              <a:t>دادن تنفس كمكي</a:t>
            </a:r>
            <a:endParaRPr lang="en-US" altLang="en-US" sz="4400" dirty="0">
              <a:solidFill>
                <a:schemeClr val="bg1"/>
              </a:solidFill>
              <a:cs typeface="B Titr" pitchFamily="2" charset="-78"/>
            </a:endParaRPr>
          </a:p>
        </p:txBody>
      </p:sp>
      <p:sp>
        <p:nvSpPr>
          <p:cNvPr id="7" name="Date Placeholder 6"/>
          <p:cNvSpPr txBox="1">
            <a:spLocks noGrp="1"/>
          </p:cNvSpPr>
          <p:nvPr/>
        </p:nvSpPr>
        <p:spPr bwMode="auto">
          <a:xfrm>
            <a:off x="2209800" y="6248400"/>
            <a:ext cx="1905000" cy="457200"/>
          </a:xfrm>
          <a:prstGeom prst="rect">
            <a:avLst/>
          </a:prstGeom>
          <a:noFill/>
          <a:ln>
            <a:miter lim="800000"/>
            <a:headEnd/>
            <a:tailEnd/>
          </a:ln>
        </p:spPr>
        <p:txBody>
          <a:bodyPr/>
          <a:lstStyle/>
          <a:p>
            <a:pPr>
              <a:defRPr/>
            </a:pPr>
            <a:endParaRPr lang="en-US" sz="1400" dirty="0">
              <a:cs typeface="Arial" charset="0"/>
            </a:endParaRPr>
          </a:p>
        </p:txBody>
      </p:sp>
      <p:sp>
        <p:nvSpPr>
          <p:cNvPr id="35848" name="Slide Number Placeholder 7"/>
          <p:cNvSpPr txBox="1">
            <a:spLocks noGrp="1"/>
          </p:cNvSpPr>
          <p:nvPr/>
        </p:nvSpPr>
        <p:spPr bwMode="auto">
          <a:xfrm>
            <a:off x="8534400" y="64389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US" altLang="en-US" sz="1400" dirty="0"/>
          </a:p>
        </p:txBody>
      </p:sp>
      <p:sp>
        <p:nvSpPr>
          <p:cNvPr id="3" name="Title 2"/>
          <p:cNvSpPr>
            <a:spLocks noGrp="1"/>
          </p:cNvSpPr>
          <p:nvPr>
            <p:ph type="ctrTitle"/>
          </p:nvPr>
        </p:nvSpPr>
        <p:spPr>
          <a:xfrm>
            <a:off x="3593248" y="401928"/>
            <a:ext cx="4941152" cy="826963"/>
          </a:xfrm>
        </p:spPr>
        <p:txBody>
          <a:bodyPr>
            <a:normAutofit/>
          </a:bodyPr>
          <a:lstStyle/>
          <a:p>
            <a:r>
              <a:rPr lang="fa-IR" sz="4000" dirty="0" smtClean="0">
                <a:solidFill>
                  <a:srgbClr val="7030A0"/>
                </a:solidFill>
              </a:rPr>
              <a:t>تنفس دهان به ماسک</a:t>
            </a:r>
            <a:endParaRPr lang="en-US" sz="4000" dirty="0">
              <a:solidFill>
                <a:srgbClr val="7030A0"/>
              </a:solidFill>
            </a:endParaRPr>
          </a:p>
        </p:txBody>
      </p:sp>
      <p:sp>
        <p:nvSpPr>
          <p:cNvPr id="4" name="Subtitle 3"/>
          <p:cNvSpPr>
            <a:spLocks noGrp="1"/>
          </p:cNvSpPr>
          <p:nvPr>
            <p:ph type="subTitle" idx="1"/>
          </p:nvPr>
        </p:nvSpPr>
        <p:spPr>
          <a:xfrm>
            <a:off x="1197735" y="3193961"/>
            <a:ext cx="3644721" cy="1236372"/>
          </a:xfrm>
        </p:spPr>
        <p:txBody>
          <a:bodyPr>
            <a:normAutofit lnSpcReduction="10000"/>
          </a:bodyPr>
          <a:lstStyle/>
          <a:p>
            <a:r>
              <a:rPr lang="fa-IR" sz="2800" dirty="0" smtClean="0">
                <a:solidFill>
                  <a:srgbClr val="FF0000"/>
                </a:solidFill>
              </a:rPr>
              <a:t>دقت به نحوه صحیح گرفتن ماسک و پوزیشن دهی به بیمار</a:t>
            </a:r>
            <a:endParaRPr lang="en-US" sz="2800" dirty="0">
              <a:solidFill>
                <a:srgbClr val="FF0000"/>
              </a:solidFill>
            </a:endParaRPr>
          </a:p>
        </p:txBody>
      </p:sp>
      <p:pic>
        <p:nvPicPr>
          <p:cNvPr id="6" name="Picture 5"/>
          <p:cNvPicPr>
            <a:picLocks noChangeAspect="1"/>
          </p:cNvPicPr>
          <p:nvPr/>
        </p:nvPicPr>
        <p:blipFill>
          <a:blip r:embed="rId3"/>
          <a:stretch>
            <a:fillRect/>
          </a:stretch>
        </p:blipFill>
        <p:spPr>
          <a:xfrm>
            <a:off x="7013954" y="1484356"/>
            <a:ext cx="3933825" cy="4352925"/>
          </a:xfrm>
          <a:prstGeom prst="rect">
            <a:avLst/>
          </a:prstGeom>
        </p:spPr>
      </p:pic>
    </p:spTree>
    <p:extLst>
      <p:ext uri="{BB962C8B-B14F-4D97-AF65-F5344CB8AC3E}">
        <p14:creationId xmlns:p14="http://schemas.microsoft.com/office/powerpoint/2010/main" val="290636847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59313" y="365126"/>
            <a:ext cx="2952750" cy="1624013"/>
          </a:xfrm>
        </p:spPr>
        <p:txBody>
          <a:bodyPr/>
          <a:lstStyle/>
          <a:p>
            <a:pPr eaLnBrk="1" hangingPunct="1"/>
            <a:r>
              <a:rPr lang="en-US" altLang="en-US" u="sng" smtClean="0">
                <a:solidFill>
                  <a:srgbClr val="0070C0"/>
                </a:solidFill>
              </a:rPr>
              <a:t>BLS=ABC</a:t>
            </a:r>
          </a:p>
        </p:txBody>
      </p:sp>
      <p:sp>
        <p:nvSpPr>
          <p:cNvPr id="18435" name="Rectangle 3"/>
          <p:cNvSpPr>
            <a:spLocks noGrp="1" noChangeArrowheads="1"/>
          </p:cNvSpPr>
          <p:nvPr>
            <p:ph type="subTitle" idx="4294967295"/>
          </p:nvPr>
        </p:nvSpPr>
        <p:spPr>
          <a:xfrm>
            <a:off x="4556126" y="1989138"/>
            <a:ext cx="6111875" cy="3313112"/>
          </a:xfrm>
        </p:spPr>
        <p:txBody>
          <a:bodyPr/>
          <a:lstStyle/>
          <a:p>
            <a:pPr marL="0" indent="0">
              <a:buNone/>
            </a:pPr>
            <a:endParaRPr lang="en-US" altLang="en-US" sz="2400"/>
          </a:p>
          <a:p>
            <a:pPr marL="0" indent="0">
              <a:buNone/>
            </a:pPr>
            <a:r>
              <a:rPr lang="en-US" altLang="en-US" sz="4400" b="1" i="1">
                <a:solidFill>
                  <a:schemeClr val="folHlink"/>
                </a:solidFill>
              </a:rPr>
              <a:t>A: Airway       </a:t>
            </a:r>
          </a:p>
          <a:p>
            <a:pPr marL="0" indent="0">
              <a:buNone/>
            </a:pPr>
            <a:r>
              <a:rPr lang="en-US" altLang="en-US" sz="4400" b="1" i="1">
                <a:solidFill>
                  <a:schemeClr val="folHlink"/>
                </a:solidFill>
              </a:rPr>
              <a:t>B: Breathing  </a:t>
            </a:r>
          </a:p>
          <a:p>
            <a:pPr marL="0" indent="0">
              <a:buNone/>
            </a:pPr>
            <a:r>
              <a:rPr lang="en-US" altLang="en-US" sz="4400" b="1" i="1">
                <a:solidFill>
                  <a:schemeClr val="folHlink"/>
                </a:solidFill>
              </a:rPr>
              <a:t>C: Circulation</a:t>
            </a:r>
          </a:p>
          <a:p>
            <a:pPr marL="0" indent="0">
              <a:buNone/>
            </a:pPr>
            <a:endParaRPr lang="en-US" altLang="en-US" sz="4400" b="1" i="1">
              <a:solidFill>
                <a:schemeClr val="folHlink"/>
              </a:solidFill>
            </a:endParaRPr>
          </a:p>
          <a:p>
            <a:pPr marL="0" indent="0">
              <a:buNone/>
            </a:pPr>
            <a:endParaRPr lang="en-US" altLang="en-US" sz="4400" i="1"/>
          </a:p>
        </p:txBody>
      </p:sp>
    </p:spTree>
    <p:extLst>
      <p:ext uri="{BB962C8B-B14F-4D97-AF65-F5344CB8AC3E}">
        <p14:creationId xmlns:p14="http://schemas.microsoft.com/office/powerpoint/2010/main" val="1111136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6"/>
          <p:cNvSpPr txBox="1">
            <a:spLocks noChangeArrowheads="1"/>
          </p:cNvSpPr>
          <p:nvPr/>
        </p:nvSpPr>
        <p:spPr bwMode="auto">
          <a:xfrm>
            <a:off x="4440239" y="301081"/>
            <a:ext cx="20249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ar-SA" altLang="en-US" sz="4400" dirty="0">
                <a:solidFill>
                  <a:schemeClr val="bg1"/>
                </a:solidFill>
                <a:cs typeface="B Titr" pitchFamily="2" charset="-78"/>
              </a:rPr>
              <a:t>دادن تنفس كمكي</a:t>
            </a:r>
            <a:endParaRPr lang="en-US" altLang="en-US" sz="4400" dirty="0">
              <a:solidFill>
                <a:schemeClr val="bg1"/>
              </a:solidFill>
              <a:cs typeface="B Titr" pitchFamily="2" charset="-78"/>
            </a:endParaRPr>
          </a:p>
        </p:txBody>
      </p:sp>
      <p:sp>
        <p:nvSpPr>
          <p:cNvPr id="7" name="Date Placeholder 6"/>
          <p:cNvSpPr txBox="1">
            <a:spLocks noGrp="1"/>
          </p:cNvSpPr>
          <p:nvPr/>
        </p:nvSpPr>
        <p:spPr bwMode="auto">
          <a:xfrm>
            <a:off x="2209800" y="6248400"/>
            <a:ext cx="1905000" cy="457200"/>
          </a:xfrm>
          <a:prstGeom prst="rect">
            <a:avLst/>
          </a:prstGeom>
          <a:noFill/>
          <a:ln>
            <a:miter lim="800000"/>
            <a:headEnd/>
            <a:tailEnd/>
          </a:ln>
        </p:spPr>
        <p:txBody>
          <a:bodyPr/>
          <a:lstStyle/>
          <a:p>
            <a:pPr>
              <a:defRPr/>
            </a:pPr>
            <a:endParaRPr lang="en-US" sz="1400" dirty="0">
              <a:cs typeface="Arial" charset="0"/>
            </a:endParaRPr>
          </a:p>
        </p:txBody>
      </p:sp>
      <p:sp>
        <p:nvSpPr>
          <p:cNvPr id="35848" name="Slide Number Placeholder 7"/>
          <p:cNvSpPr txBox="1">
            <a:spLocks noGrp="1"/>
          </p:cNvSpPr>
          <p:nvPr/>
        </p:nvSpPr>
        <p:spPr bwMode="auto">
          <a:xfrm>
            <a:off x="8534400" y="64389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US" altLang="en-US" sz="1400" dirty="0"/>
          </a:p>
        </p:txBody>
      </p:sp>
      <p:sp>
        <p:nvSpPr>
          <p:cNvPr id="3" name="Title 2"/>
          <p:cNvSpPr>
            <a:spLocks noGrp="1"/>
          </p:cNvSpPr>
          <p:nvPr>
            <p:ph type="ctrTitle"/>
          </p:nvPr>
        </p:nvSpPr>
        <p:spPr>
          <a:xfrm>
            <a:off x="3593248" y="401928"/>
            <a:ext cx="4941152" cy="826963"/>
          </a:xfrm>
        </p:spPr>
        <p:txBody>
          <a:bodyPr>
            <a:normAutofit/>
          </a:bodyPr>
          <a:lstStyle/>
          <a:p>
            <a:r>
              <a:rPr lang="fa-IR" sz="4000" dirty="0" smtClean="0">
                <a:solidFill>
                  <a:srgbClr val="7030A0"/>
                </a:solidFill>
              </a:rPr>
              <a:t>تنفس دهان به ماسک</a:t>
            </a:r>
            <a:endParaRPr lang="en-US" sz="4000" dirty="0">
              <a:solidFill>
                <a:srgbClr val="7030A0"/>
              </a:solidFill>
            </a:endParaRPr>
          </a:p>
        </p:txBody>
      </p:sp>
      <p:sp>
        <p:nvSpPr>
          <p:cNvPr id="4" name="Subtitle 3"/>
          <p:cNvSpPr>
            <a:spLocks noGrp="1"/>
          </p:cNvSpPr>
          <p:nvPr>
            <p:ph type="subTitle" idx="1"/>
          </p:nvPr>
        </p:nvSpPr>
        <p:spPr>
          <a:xfrm>
            <a:off x="8038802" y="2438245"/>
            <a:ext cx="3644721" cy="1236372"/>
          </a:xfrm>
        </p:spPr>
        <p:txBody>
          <a:bodyPr>
            <a:normAutofit/>
          </a:bodyPr>
          <a:lstStyle/>
          <a:p>
            <a:r>
              <a:rPr lang="fa-IR" sz="2800" dirty="0" smtClean="0">
                <a:solidFill>
                  <a:srgbClr val="FF0000"/>
                </a:solidFill>
              </a:rPr>
              <a:t>دقت به نحوه صحیح گرفتن ماسک</a:t>
            </a:r>
            <a:endParaRPr lang="en-US" sz="2800" dirty="0">
              <a:solidFill>
                <a:srgbClr val="FF0000"/>
              </a:solidFill>
            </a:endParaRPr>
          </a:p>
        </p:txBody>
      </p:sp>
      <p:pic>
        <p:nvPicPr>
          <p:cNvPr id="2" name="Picture 1"/>
          <p:cNvPicPr>
            <a:picLocks noChangeAspect="1"/>
          </p:cNvPicPr>
          <p:nvPr/>
        </p:nvPicPr>
        <p:blipFill>
          <a:blip r:embed="rId3"/>
          <a:stretch>
            <a:fillRect/>
          </a:stretch>
        </p:blipFill>
        <p:spPr>
          <a:xfrm>
            <a:off x="3741773" y="2315048"/>
            <a:ext cx="3590855" cy="2024047"/>
          </a:xfrm>
          <a:prstGeom prst="rect">
            <a:avLst/>
          </a:prstGeom>
        </p:spPr>
      </p:pic>
      <p:pic>
        <p:nvPicPr>
          <p:cNvPr id="5" name="Picture 4"/>
          <p:cNvPicPr>
            <a:picLocks noChangeAspect="1"/>
          </p:cNvPicPr>
          <p:nvPr/>
        </p:nvPicPr>
        <p:blipFill>
          <a:blip r:embed="rId4"/>
          <a:stretch>
            <a:fillRect/>
          </a:stretch>
        </p:blipFill>
        <p:spPr>
          <a:xfrm>
            <a:off x="842598" y="2089455"/>
            <a:ext cx="2322777" cy="2712955"/>
          </a:xfrm>
          <a:prstGeom prst="rect">
            <a:avLst/>
          </a:prstGeom>
        </p:spPr>
      </p:pic>
    </p:spTree>
    <p:extLst>
      <p:ext uri="{BB962C8B-B14F-4D97-AF65-F5344CB8AC3E}">
        <p14:creationId xmlns:p14="http://schemas.microsoft.com/office/powerpoint/2010/main" val="107275690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B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
            <a:ext cx="9144000" cy="68580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rot="5400000">
            <a:off x="5410200" y="-3886200"/>
            <a:ext cx="1371600" cy="9144000"/>
          </a:xfrm>
          <a:prstGeom prst="rect">
            <a:avLst/>
          </a:prstGeom>
          <a:gradFill rotWithShape="1">
            <a:gsLst>
              <a:gs pos="0">
                <a:srgbClr val="5779DD"/>
              </a:gs>
              <a:gs pos="50000">
                <a:srgbClr val="0033CC"/>
              </a:gs>
              <a:gs pos="100000">
                <a:srgbClr val="5779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endParaRPr lang="en-US" altLang="en-US" sz="3600" b="1">
              <a:solidFill>
                <a:schemeClr val="bg1"/>
              </a:solidFill>
            </a:endParaRPr>
          </a:p>
        </p:txBody>
      </p:sp>
      <p:sp>
        <p:nvSpPr>
          <p:cNvPr id="40964" name="Rectangle 5"/>
          <p:cNvSpPr>
            <a:spLocks noChangeArrowheads="1"/>
          </p:cNvSpPr>
          <p:nvPr/>
        </p:nvSpPr>
        <p:spPr bwMode="auto">
          <a:xfrm rot="5400000">
            <a:off x="6057900" y="-3162300"/>
            <a:ext cx="76200" cy="91440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endParaRPr lang="en-US" altLang="en-US"/>
          </a:p>
        </p:txBody>
      </p:sp>
      <p:sp>
        <p:nvSpPr>
          <p:cNvPr id="40965" name="Text Box 6"/>
          <p:cNvSpPr txBox="1">
            <a:spLocks noChangeArrowheads="1"/>
          </p:cNvSpPr>
          <p:nvPr/>
        </p:nvSpPr>
        <p:spPr bwMode="auto">
          <a:xfrm>
            <a:off x="2473326" y="301081"/>
            <a:ext cx="50513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ar-SA" altLang="en-US" sz="4400">
                <a:solidFill>
                  <a:schemeClr val="bg1"/>
                </a:solidFill>
                <a:cs typeface="B Titr" pitchFamily="2" charset="-78"/>
              </a:rPr>
              <a:t>اگر فرد هشيار نيست و نفس نمي كشد :</a:t>
            </a:r>
            <a:endParaRPr lang="en-US" altLang="en-US" sz="4400">
              <a:solidFill>
                <a:schemeClr val="bg1"/>
              </a:solidFill>
              <a:cs typeface="B Titr" pitchFamily="2" charset="-78"/>
            </a:endParaRPr>
          </a:p>
        </p:txBody>
      </p:sp>
      <p:sp>
        <p:nvSpPr>
          <p:cNvPr id="40966" name="Text Box 8"/>
          <p:cNvSpPr txBox="1">
            <a:spLocks noChangeArrowheads="1"/>
          </p:cNvSpPr>
          <p:nvPr/>
        </p:nvSpPr>
        <p:spPr bwMode="auto">
          <a:xfrm>
            <a:off x="2286000" y="1828800"/>
            <a:ext cx="7924800" cy="443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574675" indent="-574675" defTabSz="738188">
              <a:defRPr>
                <a:solidFill>
                  <a:schemeClr val="tx1"/>
                </a:solidFill>
                <a:latin typeface="Arial" panose="020B0604020202020204" pitchFamily="34" charset="0"/>
                <a:cs typeface="Arial" panose="020B0604020202020204" pitchFamily="34" charset="0"/>
              </a:defRPr>
            </a:lvl1pPr>
            <a:lvl2pPr marL="742950" indent="-285750" defTabSz="738188">
              <a:defRPr>
                <a:solidFill>
                  <a:schemeClr val="tx1"/>
                </a:solidFill>
                <a:latin typeface="Arial" panose="020B0604020202020204" pitchFamily="34" charset="0"/>
                <a:cs typeface="Arial" panose="020B0604020202020204" pitchFamily="34" charset="0"/>
              </a:defRPr>
            </a:lvl2pPr>
            <a:lvl3pPr marL="1143000" indent="-228600" defTabSz="738188">
              <a:defRPr>
                <a:solidFill>
                  <a:schemeClr val="tx1"/>
                </a:solidFill>
                <a:latin typeface="Arial" panose="020B0604020202020204" pitchFamily="34" charset="0"/>
                <a:cs typeface="Arial" panose="020B0604020202020204" pitchFamily="34" charset="0"/>
              </a:defRPr>
            </a:lvl3pPr>
            <a:lvl4pPr marL="1600200" indent="-228600" defTabSz="738188">
              <a:defRPr>
                <a:solidFill>
                  <a:schemeClr val="tx1"/>
                </a:solidFill>
                <a:latin typeface="Arial" panose="020B0604020202020204" pitchFamily="34" charset="0"/>
                <a:cs typeface="Arial" panose="020B0604020202020204" pitchFamily="34" charset="0"/>
              </a:defRPr>
            </a:lvl4pPr>
            <a:lvl5pPr marL="2057400" indent="-228600" defTabSz="738188">
              <a:defRPr>
                <a:solidFill>
                  <a:schemeClr val="tx1"/>
                </a:solidFill>
                <a:latin typeface="Arial" panose="020B0604020202020204" pitchFamily="34" charset="0"/>
                <a:cs typeface="Arial" panose="020B0604020202020204" pitchFamily="34" charset="0"/>
              </a:defRPr>
            </a:lvl5pPr>
            <a:lvl6pPr marL="2514600" indent="-228600" defTabSz="738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38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38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38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a:lnSpc>
                <a:spcPct val="110000"/>
              </a:lnSpc>
              <a:spcAft>
                <a:spcPts val="2000"/>
              </a:spcAft>
              <a:buClr>
                <a:srgbClr val="0033CC"/>
              </a:buClr>
              <a:buSzPct val="75000"/>
              <a:buFont typeface="Arial" panose="020B0604020202020204" pitchFamily="34" charset="0"/>
              <a:buChar char="•"/>
            </a:pPr>
            <a:r>
              <a:rPr lang="fa-IR" altLang="en-US" sz="2800">
                <a:latin typeface="Times New Roman" panose="02020603050405020304" pitchFamily="18" charset="0"/>
                <a:cs typeface="B Nazanin" pitchFamily="2" charset="-78"/>
              </a:rPr>
              <a:t>2</a:t>
            </a:r>
            <a:r>
              <a:rPr lang="fa-IR" altLang="en-US" sz="2800" b="1">
                <a:latin typeface="Times New Roman" panose="02020603050405020304" pitchFamily="18" charset="0"/>
                <a:cs typeface="B Nazanin" pitchFamily="2" charset="-78"/>
              </a:rPr>
              <a:t> </a:t>
            </a:r>
            <a:r>
              <a:rPr lang="fa-IR" altLang="en-US" sz="2800">
                <a:latin typeface="Times New Roman" panose="02020603050405020304" pitchFamily="18" charset="0"/>
                <a:cs typeface="B Nazanin" pitchFamily="2" charset="-78"/>
              </a:rPr>
              <a:t>نفس پشت سر هم به بيمار بدهيد</a:t>
            </a:r>
          </a:p>
          <a:p>
            <a:pPr algn="justLow" rtl="1">
              <a:lnSpc>
                <a:spcPct val="110000"/>
              </a:lnSpc>
              <a:spcAft>
                <a:spcPts val="2000"/>
              </a:spcAft>
              <a:buClr>
                <a:srgbClr val="0033CC"/>
              </a:buClr>
              <a:buSzPct val="75000"/>
              <a:buFont typeface="Arial" panose="020B0604020202020204" pitchFamily="34" charset="0"/>
              <a:buChar char="•"/>
            </a:pPr>
            <a:r>
              <a:rPr lang="fa-IR" altLang="en-US" sz="2800">
                <a:latin typeface="Times New Roman" panose="02020603050405020304" pitchFamily="18" charset="0"/>
                <a:cs typeface="B Nazanin" pitchFamily="2" charset="-78"/>
              </a:rPr>
              <a:t>در صورتي كه تنفس دهان به دهان مي دهيد با يك دست خود، بيني بيمار را مسدود كنيد و با دست ديگر پيشاني را به عقب فشار داده ( یا چانه را به بالا فشار دهید ) و راه هوايي را باز نگه داريد</a:t>
            </a:r>
          </a:p>
          <a:p>
            <a:pPr algn="justLow" rtl="1">
              <a:lnSpc>
                <a:spcPct val="110000"/>
              </a:lnSpc>
              <a:spcAft>
                <a:spcPts val="2000"/>
              </a:spcAft>
              <a:buClr>
                <a:srgbClr val="0033CC"/>
              </a:buClr>
              <a:buSzPct val="75000"/>
              <a:buFont typeface="Arial" panose="020B0604020202020204" pitchFamily="34" charset="0"/>
              <a:buChar char="•"/>
            </a:pPr>
            <a:r>
              <a:rPr lang="fa-IR" altLang="en-US" sz="2800">
                <a:latin typeface="Times New Roman" panose="02020603050405020304" pitchFamily="18" charset="0"/>
                <a:cs typeface="B Nazanin" pitchFamily="2" charset="-78"/>
              </a:rPr>
              <a:t>حجمي از هوا كه باعث بالا آمدن ريه ها شود كافي است</a:t>
            </a:r>
          </a:p>
          <a:p>
            <a:pPr algn="justLow" rtl="1">
              <a:lnSpc>
                <a:spcPct val="110000"/>
              </a:lnSpc>
              <a:spcAft>
                <a:spcPts val="2000"/>
              </a:spcAft>
              <a:buClr>
                <a:srgbClr val="0033CC"/>
              </a:buClr>
              <a:buSzPct val="75000"/>
              <a:buFont typeface="Arial" panose="020B0604020202020204" pitchFamily="34" charset="0"/>
              <a:buChar char="•"/>
            </a:pPr>
            <a:r>
              <a:rPr lang="fa-IR" altLang="en-US" sz="2800">
                <a:latin typeface="Times New Roman" panose="02020603050405020304" pitchFamily="18" charset="0"/>
                <a:cs typeface="B Nazanin" pitchFamily="2" charset="-78"/>
              </a:rPr>
              <a:t>هر تنفس را در يك ثانيه بدهيد </a:t>
            </a:r>
          </a:p>
          <a:p>
            <a:pPr algn="justLow" rtl="1">
              <a:lnSpc>
                <a:spcPct val="110000"/>
              </a:lnSpc>
              <a:spcAft>
                <a:spcPts val="2000"/>
              </a:spcAft>
              <a:buClr>
                <a:srgbClr val="0033CC"/>
              </a:buClr>
              <a:buSzPct val="75000"/>
              <a:buFont typeface="Arial" panose="020B0604020202020204" pitchFamily="34" charset="0"/>
              <a:buChar char="•"/>
            </a:pPr>
            <a:r>
              <a:rPr lang="fa-IR" altLang="en-US" sz="2800">
                <a:latin typeface="Times New Roman" panose="02020603050405020304" pitchFamily="18" charset="0"/>
                <a:cs typeface="B Nazanin" pitchFamily="2" charset="-78"/>
              </a:rPr>
              <a:t>در فاصله 2 تنفس يك ثانيه مجال دهيد تا هواي داده شده خارج شود</a:t>
            </a:r>
            <a:endParaRPr lang="en-US" altLang="en-US" sz="2800">
              <a:latin typeface="Times New Roman" panose="02020603050405020304" pitchFamily="18" charset="0"/>
              <a:cs typeface="B Nazanin" pitchFamily="2" charset="-78"/>
            </a:endParaRPr>
          </a:p>
        </p:txBody>
      </p:sp>
      <p:sp>
        <p:nvSpPr>
          <p:cNvPr id="7" name="Date Placeholder 6"/>
          <p:cNvSpPr txBox="1">
            <a:spLocks noGrp="1"/>
          </p:cNvSpPr>
          <p:nvPr/>
        </p:nvSpPr>
        <p:spPr bwMode="auto">
          <a:xfrm>
            <a:off x="2209800" y="6248400"/>
            <a:ext cx="1905000" cy="457200"/>
          </a:xfrm>
          <a:prstGeom prst="rect">
            <a:avLst/>
          </a:prstGeom>
          <a:noFill/>
          <a:ln>
            <a:miter lim="800000"/>
            <a:headEnd/>
            <a:tailEnd/>
          </a:ln>
        </p:spPr>
        <p:txBody>
          <a:bodyPr/>
          <a:lstStyle/>
          <a:p>
            <a:pPr>
              <a:defRPr/>
            </a:pPr>
            <a:fld id="{4F69F4D2-5229-4AE4-AEE5-8BA01984406F}" type="datetime1">
              <a:rPr lang="en-US" sz="1400">
                <a:cs typeface="Arial" charset="0"/>
              </a:rPr>
              <a:pPr>
                <a:defRPr/>
              </a:pPr>
              <a:t>12/9/2020</a:t>
            </a:fld>
            <a:endParaRPr lang="en-US" sz="1400">
              <a:cs typeface="Arial" charset="0"/>
            </a:endParaRPr>
          </a:p>
        </p:txBody>
      </p:sp>
      <p:sp>
        <p:nvSpPr>
          <p:cNvPr id="40968" name="Slide Number Placeholder 7"/>
          <p:cNvSpPr txBox="1">
            <a:spLocks noGrp="1"/>
          </p:cNvSpPr>
          <p:nvPr/>
        </p:nvSpPr>
        <p:spPr bwMode="auto">
          <a:xfrm>
            <a:off x="8534400" y="64389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F486D522-C122-400C-9C83-C346D9C5FAB0}" type="slidenum">
              <a:rPr lang="ar-SA" altLang="en-US" sz="1400"/>
              <a:pPr algn="r"/>
              <a:t>31</a:t>
            </a:fld>
            <a:endParaRPr lang="en-US" altLang="en-US" sz="1400"/>
          </a:p>
        </p:txBody>
      </p:sp>
    </p:spTree>
    <p:extLst>
      <p:ext uri="{BB962C8B-B14F-4D97-AF65-F5344CB8AC3E}">
        <p14:creationId xmlns:p14="http://schemas.microsoft.com/office/powerpoint/2010/main" val="10749141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rtl="1" eaLnBrk="1" hangingPunct="1"/>
            <a:r>
              <a:rPr lang="fa-IR" altLang="en-US" smtClean="0">
                <a:solidFill>
                  <a:srgbClr val="7030A0"/>
                </a:solidFill>
              </a:rPr>
              <a:t>شرایط تهویه ایده ال</a:t>
            </a:r>
            <a:endParaRPr lang="en-US" altLang="en-US" smtClean="0">
              <a:solidFill>
                <a:srgbClr val="7030A0"/>
              </a:solidFill>
            </a:endParaRPr>
          </a:p>
        </p:txBody>
      </p:sp>
      <p:sp>
        <p:nvSpPr>
          <p:cNvPr id="43011" name="Rectangle 3"/>
          <p:cNvSpPr>
            <a:spLocks noGrp="1" noChangeArrowheads="1"/>
          </p:cNvSpPr>
          <p:nvPr>
            <p:ph idx="1"/>
          </p:nvPr>
        </p:nvSpPr>
        <p:spPr>
          <a:xfrm>
            <a:off x="668866" y="2587625"/>
            <a:ext cx="10515600" cy="2966508"/>
          </a:xfrm>
        </p:spPr>
        <p:txBody>
          <a:bodyPr/>
          <a:lstStyle/>
          <a:p>
            <a:pPr algn="r" rtl="1" eaLnBrk="1" hangingPunct="1">
              <a:buFont typeface="Courier New" panose="02070309020205020404" pitchFamily="49" charset="0"/>
              <a:buChar char="o"/>
            </a:pPr>
            <a:r>
              <a:rPr lang="fa-IR" altLang="en-US" dirty="0" smtClean="0"/>
              <a:t>بقدری که سینه بلند شود واز پر هوائی هم اجتناب شود</a:t>
            </a:r>
            <a:r>
              <a:rPr lang="en-US" altLang="en-US" dirty="0" smtClean="0"/>
              <a:t>.</a:t>
            </a:r>
            <a:r>
              <a:rPr lang="fa-IR" altLang="en-US" dirty="0" smtClean="0"/>
              <a:t>(حدود </a:t>
            </a:r>
            <a:r>
              <a:rPr lang="en-US" altLang="en-US" dirty="0" smtClean="0"/>
              <a:t>-10ml/kg</a:t>
            </a:r>
            <a:r>
              <a:rPr lang="fa-IR" altLang="en-US" dirty="0" smtClean="0"/>
              <a:t>6)</a:t>
            </a:r>
          </a:p>
          <a:p>
            <a:pPr algn="r" rtl="1" eaLnBrk="1" hangingPunct="1">
              <a:buFont typeface="Courier New" panose="02070309020205020404" pitchFamily="49" charset="0"/>
              <a:buChar char="o"/>
            </a:pPr>
            <a:r>
              <a:rPr lang="fa-IR" altLang="en-US" dirty="0" smtClean="0"/>
              <a:t>تا حد امکان از ورود هوا به معده پرهیز شود.(خطرریگورژیتاسیون و آسپیراسیون)</a:t>
            </a:r>
          </a:p>
          <a:p>
            <a:pPr algn="r" rtl="1" eaLnBrk="1" hangingPunct="1">
              <a:buFont typeface="Courier New" panose="02070309020205020404" pitchFamily="49" charset="0"/>
              <a:buChar char="o"/>
            </a:pPr>
            <a:r>
              <a:rPr lang="fa-IR" altLang="en-US" dirty="0" smtClean="0"/>
              <a:t>بعد از هر دم فرصت خروج هوا وبازدم هم داده شود(جهت پرهیز ازاحتباس هوا وپر بادی ریه ها)(یک ثانیه)</a:t>
            </a:r>
          </a:p>
          <a:p>
            <a:pPr algn="r" rtl="1" eaLnBrk="1" hangingPunct="1">
              <a:buFont typeface="Courier New" panose="02070309020205020404" pitchFamily="49" charset="0"/>
              <a:buChar char="o"/>
            </a:pPr>
            <a:r>
              <a:rPr lang="fa-IR" altLang="en-US" dirty="0" smtClean="0"/>
              <a:t>سرعت تهویه </a:t>
            </a:r>
            <a:r>
              <a:rPr lang="en-US" altLang="en-US" dirty="0" smtClean="0"/>
              <a:t>20-30/min </a:t>
            </a:r>
            <a:r>
              <a:rPr lang="fa-IR" altLang="en-US" dirty="0" smtClean="0"/>
              <a:t> تنفس باشد( هر  3-2 ثانیه یک تنفس)</a:t>
            </a:r>
            <a:endParaRPr lang="en-US" altLang="en-US" dirty="0" smtClean="0"/>
          </a:p>
        </p:txBody>
      </p:sp>
    </p:spTree>
    <p:extLst>
      <p:ext uri="{BB962C8B-B14F-4D97-AF65-F5344CB8AC3E}">
        <p14:creationId xmlns:p14="http://schemas.microsoft.com/office/powerpoint/2010/main" val="4262801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2514600" y="457200"/>
            <a:ext cx="6934200" cy="762000"/>
          </a:xfrm>
        </p:spPr>
        <p:txBody>
          <a:bodyPr/>
          <a:lstStyle/>
          <a:p>
            <a:pPr rtl="1" eaLnBrk="1" hangingPunct="1"/>
            <a:r>
              <a:rPr lang="fa-IR" altLang="en-US" sz="4000">
                <a:solidFill>
                  <a:srgbClr val="7030A0"/>
                </a:solidFill>
              </a:rPr>
              <a:t>هماهنگی بین تنفس و ماساژ سینه</a:t>
            </a:r>
            <a:endParaRPr lang="en-US" altLang="en-US" sz="4000">
              <a:solidFill>
                <a:srgbClr val="7030A0"/>
              </a:solidFill>
            </a:endParaRPr>
          </a:p>
        </p:txBody>
      </p:sp>
      <p:sp>
        <p:nvSpPr>
          <p:cNvPr id="2" name="Subtitle 1"/>
          <p:cNvSpPr>
            <a:spLocks noGrp="1"/>
          </p:cNvSpPr>
          <p:nvPr>
            <p:ph type="subTitle" idx="1"/>
          </p:nvPr>
        </p:nvSpPr>
        <p:spPr>
          <a:xfrm>
            <a:off x="2667000" y="1371600"/>
            <a:ext cx="7391400" cy="3886200"/>
          </a:xfrm>
        </p:spPr>
        <p:txBody>
          <a:bodyPr rtlCol="0">
            <a:normAutofit lnSpcReduction="10000"/>
          </a:bodyPr>
          <a:lstStyle/>
          <a:p>
            <a:pPr algn="r" eaLnBrk="1" hangingPunct="1">
              <a:defRPr/>
            </a:pPr>
            <a:r>
              <a:rPr lang="fa-IR" sz="2800" dirty="0"/>
              <a:t> - سرعت ماساژسینه : </a:t>
            </a:r>
            <a:endParaRPr lang="en-US" sz="2800" dirty="0"/>
          </a:p>
          <a:p>
            <a:pPr algn="r" eaLnBrk="1" hangingPunct="1">
              <a:defRPr/>
            </a:pPr>
            <a:r>
              <a:rPr lang="en-US" sz="2800" dirty="0"/>
              <a:t>100-120/min</a:t>
            </a:r>
            <a:endParaRPr lang="fa-IR" sz="2800" dirty="0"/>
          </a:p>
          <a:p>
            <a:pPr algn="r" eaLnBrk="1" hangingPunct="1">
              <a:defRPr/>
            </a:pPr>
            <a:r>
              <a:rPr lang="fa-IR" sz="2800" dirty="0"/>
              <a:t>- سرعت تنفس :</a:t>
            </a:r>
          </a:p>
          <a:p>
            <a:pPr algn="r" eaLnBrk="1" hangingPunct="1">
              <a:defRPr/>
            </a:pPr>
            <a:r>
              <a:rPr lang="en-US" sz="2800" dirty="0"/>
              <a:t>8-10/min</a:t>
            </a:r>
          </a:p>
          <a:p>
            <a:pPr marL="457200" indent="-457200" algn="r">
              <a:buFontTx/>
              <a:buChar char="-"/>
              <a:defRPr/>
            </a:pPr>
            <a:r>
              <a:rPr lang="fa-IR" sz="2800" dirty="0"/>
              <a:t>- نسبت تنفس به ماساژ در احیاء یک نفره :</a:t>
            </a:r>
          </a:p>
          <a:p>
            <a:pPr algn="r" eaLnBrk="1" hangingPunct="1">
              <a:defRPr/>
            </a:pPr>
            <a:r>
              <a:rPr lang="fa-IR" sz="2800" dirty="0"/>
              <a:t>  2 به 30</a:t>
            </a:r>
          </a:p>
          <a:p>
            <a:pPr marL="457200" indent="-457200" algn="r">
              <a:buFontTx/>
              <a:buChar char="-"/>
              <a:defRPr/>
            </a:pPr>
            <a:r>
              <a:rPr lang="fa-IR" sz="2800" dirty="0"/>
              <a:t>نسبت تنفس به ماساژ در احیاء دونفره :</a:t>
            </a:r>
          </a:p>
          <a:p>
            <a:pPr algn="r" eaLnBrk="1" hangingPunct="1">
              <a:defRPr/>
            </a:pPr>
            <a:r>
              <a:rPr lang="fa-IR" sz="2800" dirty="0"/>
              <a:t> 2 به 15 </a:t>
            </a:r>
            <a:endParaRPr lang="en-US" sz="2800" dirty="0"/>
          </a:p>
        </p:txBody>
      </p:sp>
    </p:spTree>
    <p:extLst>
      <p:ext uri="{BB962C8B-B14F-4D97-AF65-F5344CB8AC3E}">
        <p14:creationId xmlns:p14="http://schemas.microsoft.com/office/powerpoint/2010/main" val="3166303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2514600" y="457200"/>
            <a:ext cx="6934200" cy="762000"/>
          </a:xfrm>
        </p:spPr>
        <p:txBody>
          <a:bodyPr/>
          <a:lstStyle/>
          <a:p>
            <a:pPr rtl="1" eaLnBrk="1" hangingPunct="1"/>
            <a:r>
              <a:rPr lang="fa-IR" altLang="en-US" sz="4000">
                <a:solidFill>
                  <a:srgbClr val="7030A0"/>
                </a:solidFill>
              </a:rPr>
              <a:t>هماهنگی بین تنفس و ماساژ سینه</a:t>
            </a:r>
            <a:endParaRPr lang="en-US" altLang="en-US" sz="4000">
              <a:solidFill>
                <a:srgbClr val="7030A0"/>
              </a:solidFill>
            </a:endParaRPr>
          </a:p>
        </p:txBody>
      </p:sp>
      <p:sp>
        <p:nvSpPr>
          <p:cNvPr id="45059" name="Subtitle 1"/>
          <p:cNvSpPr>
            <a:spLocks noGrp="1"/>
          </p:cNvSpPr>
          <p:nvPr>
            <p:ph type="subTitle" idx="1"/>
          </p:nvPr>
        </p:nvSpPr>
        <p:spPr>
          <a:xfrm>
            <a:off x="2667000" y="1371600"/>
            <a:ext cx="7391400" cy="3886200"/>
          </a:xfrm>
        </p:spPr>
        <p:txBody>
          <a:bodyPr/>
          <a:lstStyle/>
          <a:p>
            <a:pPr algn="r" eaLnBrk="1" hangingPunct="1"/>
            <a:r>
              <a:rPr lang="fa-IR" altLang="en-US" sz="2800"/>
              <a:t>یک واحد احیاء معادل یک سیکل 2 به 30=حدودا 24 ثانیه</a:t>
            </a:r>
          </a:p>
          <a:p>
            <a:pPr algn="r" eaLnBrk="1" hangingPunct="1"/>
            <a:r>
              <a:rPr lang="fa-IR" altLang="en-US" sz="2800"/>
              <a:t>5 واحد احیا معادل 2 دقیقه</a:t>
            </a:r>
          </a:p>
          <a:p>
            <a:pPr algn="r" eaLnBrk="1" hangingPunct="1"/>
            <a:r>
              <a:rPr lang="fa-IR" altLang="en-US" sz="2800"/>
              <a:t>طول هر فشار سینه = 0/5 ثانیه    در 30= 15</a:t>
            </a:r>
          </a:p>
          <a:p>
            <a:pPr algn="r" eaLnBrk="1" hangingPunct="1"/>
            <a:r>
              <a:rPr lang="fa-IR" altLang="en-US" sz="2800"/>
              <a:t>مدت رفع فشار = 0/2 ثانیه     در 30 = 6</a:t>
            </a:r>
          </a:p>
          <a:p>
            <a:pPr algn="r" eaLnBrk="1" hangingPunct="1"/>
            <a:r>
              <a:rPr lang="fa-IR" altLang="en-US" sz="2800"/>
              <a:t>مدت دم = 1 ثانیه    در 2 = 2</a:t>
            </a:r>
          </a:p>
          <a:p>
            <a:pPr algn="r" eaLnBrk="1" hangingPunct="1"/>
            <a:r>
              <a:rPr lang="fa-IR" altLang="en-US" sz="2800"/>
              <a:t>مدت بازدم = 0/5 ثانیه    در 2= 1</a:t>
            </a:r>
          </a:p>
          <a:p>
            <a:pPr algn="r" eaLnBrk="1" hangingPunct="1"/>
            <a:r>
              <a:rPr lang="fa-IR" altLang="en-US" sz="2800"/>
              <a:t>جمع کل زمان یک سیکل = 24 ثانیه</a:t>
            </a:r>
          </a:p>
        </p:txBody>
      </p:sp>
    </p:spTree>
    <p:extLst>
      <p:ext uri="{BB962C8B-B14F-4D97-AF65-F5344CB8AC3E}">
        <p14:creationId xmlns:p14="http://schemas.microsoft.com/office/powerpoint/2010/main" val="2436113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ubTitle" idx="4294967295"/>
          </p:nvPr>
        </p:nvSpPr>
        <p:spPr>
          <a:xfrm>
            <a:off x="2336801" y="1794933"/>
            <a:ext cx="6807200" cy="3395133"/>
          </a:xfrm>
        </p:spPr>
        <p:txBody>
          <a:bodyPr/>
          <a:lstStyle/>
          <a:p>
            <a:pPr marL="0" indent="0">
              <a:buNone/>
            </a:pPr>
            <a:endParaRPr lang="en-US" altLang="en-US" sz="2400" dirty="0"/>
          </a:p>
          <a:p>
            <a:pPr marL="0" indent="0">
              <a:buNone/>
            </a:pPr>
            <a:r>
              <a:rPr lang="en-US" altLang="en-US" sz="8000" b="1" i="1" dirty="0">
                <a:solidFill>
                  <a:schemeClr val="folHlink"/>
                </a:solidFill>
              </a:rPr>
              <a:t>ABC           CAB</a:t>
            </a:r>
          </a:p>
          <a:p>
            <a:pPr marL="0" indent="0">
              <a:buNone/>
            </a:pPr>
            <a:endParaRPr lang="en-US" altLang="en-US" sz="4400" i="1" dirty="0"/>
          </a:p>
        </p:txBody>
      </p:sp>
      <p:sp>
        <p:nvSpPr>
          <p:cNvPr id="2" name="Right Arrow 1"/>
          <p:cNvSpPr/>
          <p:nvPr/>
        </p:nvSpPr>
        <p:spPr>
          <a:xfrm flipV="1">
            <a:off x="5012266" y="2277532"/>
            <a:ext cx="1109133" cy="975255"/>
          </a:xfrm>
          <a:prstGeom prst="rightArrow">
            <a:avLst>
              <a:gd name="adj1" fmla="val 50000"/>
              <a:gd name="adj2" fmla="val 6157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005155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8661400" cy="621770"/>
          </a:xfrm>
        </p:spPr>
        <p:txBody>
          <a:bodyPr>
            <a:noAutofit/>
          </a:bodyPr>
          <a:lstStyle/>
          <a:p>
            <a:r>
              <a:rPr lang="fa-IR" sz="4000" dirty="0" smtClean="0">
                <a:solidFill>
                  <a:srgbClr val="7030A0"/>
                </a:solidFill>
              </a:rPr>
              <a:t>شایعترین علت خفگی در شیرخواران</a:t>
            </a:r>
            <a:endParaRPr lang="en-US" sz="4000" dirty="0">
              <a:solidFill>
                <a:srgbClr val="7030A0"/>
              </a:solidFill>
            </a:endParaRPr>
          </a:p>
        </p:txBody>
      </p:sp>
      <p:sp>
        <p:nvSpPr>
          <p:cNvPr id="3" name="Subtitle 2"/>
          <p:cNvSpPr>
            <a:spLocks noGrp="1"/>
          </p:cNvSpPr>
          <p:nvPr>
            <p:ph type="subTitle" idx="1"/>
          </p:nvPr>
        </p:nvSpPr>
        <p:spPr>
          <a:xfrm>
            <a:off x="1524000" y="3556000"/>
            <a:ext cx="8568267" cy="618067"/>
          </a:xfrm>
        </p:spPr>
        <p:txBody>
          <a:bodyPr>
            <a:normAutofit/>
          </a:bodyPr>
          <a:lstStyle/>
          <a:p>
            <a:r>
              <a:rPr lang="fa-IR" sz="3200" dirty="0" smtClean="0">
                <a:solidFill>
                  <a:srgbClr val="C00000"/>
                </a:solidFill>
              </a:rPr>
              <a:t>آسپیراسیون مایعات ( و نه جامدات)</a:t>
            </a:r>
            <a:endParaRPr lang="en-US" sz="3200" dirty="0">
              <a:solidFill>
                <a:srgbClr val="C00000"/>
              </a:solidFill>
            </a:endParaRPr>
          </a:p>
        </p:txBody>
      </p:sp>
    </p:spTree>
    <p:extLst>
      <p:ext uri="{BB962C8B-B14F-4D97-AF65-F5344CB8AC3E}">
        <p14:creationId xmlns:p14="http://schemas.microsoft.com/office/powerpoint/2010/main" val="383628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ChangeArrowheads="1"/>
          </p:cNvSpPr>
          <p:nvPr/>
        </p:nvSpPr>
        <p:spPr bwMode="auto">
          <a:xfrm rot="5400000">
            <a:off x="5410200" y="-3886200"/>
            <a:ext cx="1371600" cy="9144000"/>
          </a:xfrm>
          <a:prstGeom prst="rect">
            <a:avLst/>
          </a:prstGeom>
          <a:gradFill rotWithShape="1">
            <a:gsLst>
              <a:gs pos="0">
                <a:srgbClr val="5779DD"/>
              </a:gs>
              <a:gs pos="50000">
                <a:srgbClr val="0033CC"/>
              </a:gs>
              <a:gs pos="100000">
                <a:srgbClr val="5779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endParaRPr lang="en-US" altLang="en-US" sz="3600" b="1">
              <a:solidFill>
                <a:schemeClr val="bg1"/>
              </a:solidFill>
            </a:endParaRPr>
          </a:p>
        </p:txBody>
      </p:sp>
      <p:sp>
        <p:nvSpPr>
          <p:cNvPr id="22532" name="Text Box 5"/>
          <p:cNvSpPr txBox="1">
            <a:spLocks noChangeArrowheads="1"/>
          </p:cNvSpPr>
          <p:nvPr/>
        </p:nvSpPr>
        <p:spPr bwMode="auto">
          <a:xfrm>
            <a:off x="2590800" y="1828801"/>
            <a:ext cx="7620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398463" indent="-398463" defTabSz="738188">
              <a:defRPr>
                <a:solidFill>
                  <a:schemeClr val="tx1"/>
                </a:solidFill>
                <a:latin typeface="Arial" panose="020B0604020202020204" pitchFamily="34" charset="0"/>
                <a:cs typeface="Arial" panose="020B0604020202020204" pitchFamily="34" charset="0"/>
              </a:defRPr>
            </a:lvl1pPr>
            <a:lvl2pPr marL="742950" indent="-285750" defTabSz="738188">
              <a:defRPr>
                <a:solidFill>
                  <a:schemeClr val="tx1"/>
                </a:solidFill>
                <a:latin typeface="Arial" panose="020B0604020202020204" pitchFamily="34" charset="0"/>
                <a:cs typeface="Arial" panose="020B0604020202020204" pitchFamily="34" charset="0"/>
              </a:defRPr>
            </a:lvl2pPr>
            <a:lvl3pPr marL="1143000" indent="-228600" defTabSz="738188">
              <a:defRPr>
                <a:solidFill>
                  <a:schemeClr val="tx1"/>
                </a:solidFill>
                <a:latin typeface="Arial" panose="020B0604020202020204" pitchFamily="34" charset="0"/>
                <a:cs typeface="Arial" panose="020B0604020202020204" pitchFamily="34" charset="0"/>
              </a:defRPr>
            </a:lvl3pPr>
            <a:lvl4pPr marL="1600200" indent="-228600" defTabSz="738188">
              <a:defRPr>
                <a:solidFill>
                  <a:schemeClr val="tx1"/>
                </a:solidFill>
                <a:latin typeface="Arial" panose="020B0604020202020204" pitchFamily="34" charset="0"/>
                <a:cs typeface="Arial" panose="020B0604020202020204" pitchFamily="34" charset="0"/>
              </a:defRPr>
            </a:lvl4pPr>
            <a:lvl5pPr marL="2057400" indent="-228600" defTabSz="738188">
              <a:defRPr>
                <a:solidFill>
                  <a:schemeClr val="tx1"/>
                </a:solidFill>
                <a:latin typeface="Arial" panose="020B0604020202020204" pitchFamily="34" charset="0"/>
                <a:cs typeface="Arial" panose="020B0604020202020204" pitchFamily="34" charset="0"/>
              </a:defRPr>
            </a:lvl5pPr>
            <a:lvl6pPr marL="2514600" indent="-228600" defTabSz="738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38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38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38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a:lnSpc>
                <a:spcPct val="110000"/>
              </a:lnSpc>
              <a:spcAft>
                <a:spcPts val="2000"/>
              </a:spcAft>
              <a:buClr>
                <a:srgbClr val="0033CC"/>
              </a:buClr>
              <a:buSzPct val="75000"/>
              <a:buFont typeface="Courier New" panose="02070309020205020404" pitchFamily="49" charset="0"/>
              <a:buChar char="o"/>
            </a:pPr>
            <a:r>
              <a:rPr lang="fa-IR" altLang="en-US" sz="2800">
                <a:latin typeface="Times New Roman" panose="02020603050405020304" pitchFamily="18" charset="0"/>
                <a:cs typeface="B Mitra" pitchFamily="2" charset="-78"/>
              </a:rPr>
              <a:t>شايع ترين علت انسداد راه هوايي در فرد بيهوش زبان بيمار است</a:t>
            </a:r>
            <a:endParaRPr lang="en-US" altLang="en-US" sz="2800">
              <a:latin typeface="Times New Roman" panose="02020603050405020304" pitchFamily="18" charset="0"/>
              <a:cs typeface="B Mitra" pitchFamily="2" charset="-78"/>
            </a:endParaRPr>
          </a:p>
        </p:txBody>
      </p:sp>
      <p:sp>
        <p:nvSpPr>
          <p:cNvPr id="22533" name="Rectangle 6"/>
          <p:cNvSpPr>
            <a:spLocks noChangeArrowheads="1"/>
          </p:cNvSpPr>
          <p:nvPr/>
        </p:nvSpPr>
        <p:spPr bwMode="auto">
          <a:xfrm rot="5400000">
            <a:off x="6057900" y="-3162300"/>
            <a:ext cx="76200" cy="91440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endParaRPr lang="en-US" altLang="en-US"/>
          </a:p>
        </p:txBody>
      </p:sp>
      <p:sp>
        <p:nvSpPr>
          <p:cNvPr id="22534" name="Text Box 7"/>
          <p:cNvSpPr txBox="1">
            <a:spLocks noChangeArrowheads="1"/>
          </p:cNvSpPr>
          <p:nvPr/>
        </p:nvSpPr>
        <p:spPr bwMode="auto">
          <a:xfrm>
            <a:off x="3987801" y="301081"/>
            <a:ext cx="29418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en-US" altLang="en-US" sz="4400">
                <a:solidFill>
                  <a:schemeClr val="bg1"/>
                </a:solidFill>
                <a:cs typeface="B Titr" pitchFamily="2" charset="-78"/>
              </a:rPr>
              <a:t>-A</a:t>
            </a:r>
            <a:r>
              <a:rPr lang="fa-IR" altLang="en-US" sz="4400">
                <a:solidFill>
                  <a:schemeClr val="bg1"/>
                </a:solidFill>
                <a:cs typeface="B Titr" pitchFamily="2" charset="-78"/>
              </a:rPr>
              <a:t>باز كردن راه هوايي</a:t>
            </a:r>
            <a:endParaRPr lang="en-US" altLang="en-US" sz="4400">
              <a:solidFill>
                <a:schemeClr val="bg1"/>
              </a:solidFill>
              <a:cs typeface="B Titr" pitchFamily="2" charset="-78"/>
            </a:endParaRPr>
          </a:p>
        </p:txBody>
      </p:sp>
      <p:pic>
        <p:nvPicPr>
          <p:cNvPr id="22535" name="Picture 9" descr="Case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3581400"/>
            <a:ext cx="4403725" cy="3024188"/>
          </a:xfrm>
          <a:prstGeom prst="rect">
            <a:avLst/>
          </a:prstGeom>
          <a:noFill/>
          <a:ln w="38100">
            <a:solidFill>
              <a:srgbClr val="FC0128"/>
            </a:solidFill>
            <a:miter lim="800000"/>
            <a:headEnd/>
            <a:tailEnd/>
          </a:ln>
          <a:extLst>
            <a:ext uri="{909E8E84-426E-40DD-AFC4-6F175D3DCCD1}">
              <a14:hiddenFill xmlns:a14="http://schemas.microsoft.com/office/drawing/2010/main">
                <a:solidFill>
                  <a:srgbClr val="FFFFFF"/>
                </a:solidFill>
              </a14:hiddenFill>
            </a:ext>
          </a:extLst>
        </p:spPr>
      </p:pic>
      <p:pic>
        <p:nvPicPr>
          <p:cNvPr id="243722" name="Picture 10" descr="Case1-8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505200"/>
            <a:ext cx="3505200" cy="3036888"/>
          </a:xfrm>
          <a:prstGeom prst="rect">
            <a:avLst/>
          </a:prstGeom>
          <a:noFill/>
          <a:ln w="38100">
            <a:solidFill>
              <a:srgbClr val="FC0128"/>
            </a:solidFill>
            <a:miter lim="800000"/>
            <a:headEnd/>
            <a:tailEnd/>
          </a:ln>
          <a:extLst>
            <a:ext uri="{909E8E84-426E-40DD-AFC4-6F175D3DCCD1}">
              <a14:hiddenFill xmlns:a14="http://schemas.microsoft.com/office/drawing/2010/main">
                <a:solidFill>
                  <a:srgbClr val="FFFFFF"/>
                </a:solidFill>
              </a14:hiddenFill>
            </a:ext>
          </a:extLst>
        </p:spPr>
      </p:pic>
      <p:sp>
        <p:nvSpPr>
          <p:cNvPr id="22537" name="Text Box 11"/>
          <p:cNvSpPr txBox="1">
            <a:spLocks noChangeArrowheads="1"/>
          </p:cNvSpPr>
          <p:nvPr/>
        </p:nvSpPr>
        <p:spPr bwMode="auto">
          <a:xfrm>
            <a:off x="6934200" y="2819401"/>
            <a:ext cx="18341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fa-IR" altLang="en-US" sz="2400">
                <a:cs typeface="Titr" pitchFamily="2" charset="-78"/>
              </a:rPr>
              <a:t>بعد از باز كردن راه هوايي</a:t>
            </a:r>
            <a:endParaRPr lang="en-US" altLang="en-US" sz="2400">
              <a:cs typeface="Titr" pitchFamily="2" charset="-78"/>
            </a:endParaRPr>
          </a:p>
        </p:txBody>
      </p:sp>
      <p:sp>
        <p:nvSpPr>
          <p:cNvPr id="22538" name="Text Box 12"/>
          <p:cNvSpPr txBox="1">
            <a:spLocks noChangeArrowheads="1"/>
          </p:cNvSpPr>
          <p:nvPr/>
        </p:nvSpPr>
        <p:spPr bwMode="auto">
          <a:xfrm>
            <a:off x="2286000" y="2819401"/>
            <a:ext cx="1837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fa-IR" altLang="en-US" sz="2400">
                <a:cs typeface="Titr" pitchFamily="2" charset="-78"/>
              </a:rPr>
              <a:t>قبل از باز كردن راه هوايي</a:t>
            </a:r>
            <a:endParaRPr lang="en-US" altLang="en-US" sz="2400">
              <a:cs typeface="Titr" pitchFamily="2" charset="-78"/>
            </a:endParaRPr>
          </a:p>
        </p:txBody>
      </p:sp>
      <p:sp>
        <p:nvSpPr>
          <p:cNvPr id="11" name="Date Placeholder 10"/>
          <p:cNvSpPr txBox="1">
            <a:spLocks noGrp="1"/>
          </p:cNvSpPr>
          <p:nvPr/>
        </p:nvSpPr>
        <p:spPr bwMode="auto">
          <a:xfrm>
            <a:off x="2209800" y="6248400"/>
            <a:ext cx="1905000" cy="457200"/>
          </a:xfrm>
          <a:prstGeom prst="rect">
            <a:avLst/>
          </a:prstGeom>
          <a:noFill/>
          <a:ln>
            <a:miter lim="800000"/>
            <a:headEnd/>
            <a:tailEnd/>
          </a:ln>
        </p:spPr>
        <p:txBody>
          <a:bodyPr/>
          <a:lstStyle/>
          <a:p>
            <a:pPr>
              <a:defRPr/>
            </a:pPr>
            <a:fld id="{14C8F682-07DB-4283-B45F-68A8972CB341}" type="datetime1">
              <a:rPr lang="en-US" sz="1400">
                <a:cs typeface="Arial" charset="0"/>
              </a:rPr>
              <a:pPr>
                <a:defRPr/>
              </a:pPr>
              <a:t>12/9/2020</a:t>
            </a:fld>
            <a:endParaRPr lang="en-US" sz="1400">
              <a:cs typeface="Arial" charset="0"/>
            </a:endParaRPr>
          </a:p>
        </p:txBody>
      </p:sp>
      <p:sp>
        <p:nvSpPr>
          <p:cNvPr id="22540" name="Slide Number Placeholder 11"/>
          <p:cNvSpPr txBox="1">
            <a:spLocks noGrp="1"/>
          </p:cNvSpPr>
          <p:nvPr/>
        </p:nvSpPr>
        <p:spPr bwMode="auto">
          <a:xfrm>
            <a:off x="8534400" y="64389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1125C69-86EB-4D39-89EF-13F893CB0D99}" type="slidenum">
              <a:rPr lang="ar-SA" altLang="en-US" sz="1400"/>
              <a:pPr algn="r"/>
              <a:t>6</a:t>
            </a:fld>
            <a:endParaRPr lang="en-US" altLang="en-US" sz="1400"/>
          </a:p>
        </p:txBody>
      </p:sp>
    </p:spTree>
    <p:extLst>
      <p:ext uri="{BB962C8B-B14F-4D97-AF65-F5344CB8AC3E}">
        <p14:creationId xmlns:p14="http://schemas.microsoft.com/office/powerpoint/2010/main" val="12611471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3722"/>
                                        </p:tgtEl>
                                        <p:attrNameLst>
                                          <p:attrName>style.visibility</p:attrName>
                                        </p:attrNameLst>
                                      </p:cBhvr>
                                      <p:to>
                                        <p:strVal val="visible"/>
                                      </p:to>
                                    </p:set>
                                    <p:animEffect transition="in" filter="blinds(horizontal)">
                                      <p:cBhvr>
                                        <p:cTn id="7" dur="500"/>
                                        <p:tgtEl>
                                          <p:spTgt spid="243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docu0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983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docu0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938"/>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056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1607" y="629708"/>
            <a:ext cx="9138659" cy="4526492"/>
          </a:xfrm>
          <a:prstGeom prst="rect">
            <a:avLst/>
          </a:prstGeom>
        </p:spPr>
      </p:pic>
      <p:sp>
        <p:nvSpPr>
          <p:cNvPr id="3" name="Title 2"/>
          <p:cNvSpPr>
            <a:spLocks noGrp="1"/>
          </p:cNvSpPr>
          <p:nvPr>
            <p:ph type="ctrTitle"/>
          </p:nvPr>
        </p:nvSpPr>
        <p:spPr>
          <a:xfrm>
            <a:off x="6908800" y="5526086"/>
            <a:ext cx="3183465" cy="554038"/>
          </a:xfrm>
        </p:spPr>
        <p:txBody>
          <a:bodyPr>
            <a:normAutofit/>
          </a:bodyPr>
          <a:lstStyle/>
          <a:p>
            <a:r>
              <a:rPr lang="en-US" sz="3200" dirty="0" err="1" smtClean="0">
                <a:solidFill>
                  <a:srgbClr val="C00000"/>
                </a:solidFill>
              </a:rPr>
              <a:t>Hyperextentio</a:t>
            </a:r>
            <a:r>
              <a:rPr lang="en-US" sz="3200" dirty="0" err="1">
                <a:solidFill>
                  <a:srgbClr val="C00000"/>
                </a:solidFill>
              </a:rPr>
              <a:t>n</a:t>
            </a:r>
            <a:endParaRPr lang="en-US" sz="3200" dirty="0">
              <a:solidFill>
                <a:srgbClr val="C00000"/>
              </a:solidFill>
            </a:endParaRPr>
          </a:p>
        </p:txBody>
      </p:sp>
      <p:sp>
        <p:nvSpPr>
          <p:cNvPr id="4" name="Subtitle 3"/>
          <p:cNvSpPr>
            <a:spLocks noGrp="1"/>
          </p:cNvSpPr>
          <p:nvPr>
            <p:ph type="subTitle" idx="1"/>
          </p:nvPr>
        </p:nvSpPr>
        <p:spPr>
          <a:xfrm>
            <a:off x="1992337" y="5589057"/>
            <a:ext cx="3725333" cy="982133"/>
          </a:xfrm>
        </p:spPr>
        <p:txBody>
          <a:bodyPr>
            <a:normAutofit/>
          </a:bodyPr>
          <a:lstStyle/>
          <a:p>
            <a:r>
              <a:rPr lang="en-US" sz="3200" dirty="0" smtClean="0">
                <a:solidFill>
                  <a:srgbClr val="C00000"/>
                </a:solidFill>
              </a:rPr>
              <a:t>Neutral</a:t>
            </a:r>
            <a:r>
              <a:rPr lang="en-US" sz="3200" dirty="0" smtClean="0"/>
              <a:t> </a:t>
            </a:r>
            <a:endParaRPr lang="en-US" sz="3200" dirty="0"/>
          </a:p>
        </p:txBody>
      </p:sp>
    </p:spTree>
    <p:extLst>
      <p:ext uri="{BB962C8B-B14F-4D97-AF65-F5344CB8AC3E}">
        <p14:creationId xmlns:p14="http://schemas.microsoft.com/office/powerpoint/2010/main" val="3773446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2033</Words>
  <Application>Microsoft Office PowerPoint</Application>
  <PresentationFormat>Widescreen</PresentationFormat>
  <Paragraphs>174</Paragraphs>
  <Slides>34</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B Mitra</vt:lpstr>
      <vt:lpstr>B Nazanin</vt:lpstr>
      <vt:lpstr>B Titr</vt:lpstr>
      <vt:lpstr>Calibri</vt:lpstr>
      <vt:lpstr>Calibri Light</vt:lpstr>
      <vt:lpstr>Courier New</vt:lpstr>
      <vt:lpstr>Times New Roman</vt:lpstr>
      <vt:lpstr>Titr</vt:lpstr>
      <vt:lpstr>Wingdings</vt:lpstr>
      <vt:lpstr>Office Theme</vt:lpstr>
      <vt:lpstr>Rescue Breathing in Children and Infants</vt:lpstr>
      <vt:lpstr>CPR:</vt:lpstr>
      <vt:lpstr>BLS=ABC</vt:lpstr>
      <vt:lpstr>PowerPoint Presentation</vt:lpstr>
      <vt:lpstr>شایعترین علت خفگی در شیرخواران</vt:lpstr>
      <vt:lpstr>PowerPoint Presentation</vt:lpstr>
      <vt:lpstr>PowerPoint Presentation</vt:lpstr>
      <vt:lpstr>PowerPoint Presentation</vt:lpstr>
      <vt:lpstr>Hyperextention</vt:lpstr>
      <vt:lpstr>پوزیشن SNIFF</vt:lpstr>
      <vt:lpstr>رابطه محورهای دهانی(OA)، حلقی(PA)، و حنجره ای(LA) با پوزیشن سرو گردن</vt:lpstr>
      <vt:lpstr>با گذاشتن بالشی در زیر سر، زاویه LA و    PA را کم  می کنیم. ( نزدیک کردن LA  به PA )     با اکستانسیون گردن ، زاویه OA و PA  کم می کنیم.  ( نزدیک کردن OA به PA )</vt:lpstr>
      <vt:lpstr>مانورهای باز کننده راه هوایی در کودک بیهوش</vt:lpstr>
      <vt:lpstr>مانور Head tilt- Chin lift </vt:lpstr>
      <vt:lpstr>مانور jaw thrust</vt:lpstr>
      <vt:lpstr>مانور jaw thrust</vt:lpstr>
      <vt:lpstr>PowerPoint Presentation</vt:lpstr>
      <vt:lpstr>PowerPoint Presentation</vt:lpstr>
      <vt:lpstr>مانورهای باز کننده راه هوایی در کودک بیهوش</vt:lpstr>
      <vt:lpstr>پرهیز از جابجایی گردن در موارد شک به وجود ترومای گردن</vt:lpstr>
      <vt:lpstr>PowerPoint Presentation</vt:lpstr>
      <vt:lpstr>PowerPoint Presentation</vt:lpstr>
      <vt:lpstr>با چشمانتان به قفسه سینه نگاه کنید : برای دیدن حرکات تنفسی   با گوشتان گوش کنید : برای شنیدن صدای تنفسی   با پوستتان لمس کنید : برخورد جریان هوای بازدمی را</vt:lpstr>
      <vt:lpstr>      [B]تنفس دادن به بیمار(تهویه)      </vt:lpstr>
      <vt:lpstr>تنفس دهان به دهان</vt:lpstr>
      <vt:lpstr>تنفس دهان به دهان</vt:lpstr>
      <vt:lpstr>تنفس دهان به دهان</vt:lpstr>
      <vt:lpstr>تنفس دهان به بینی</vt:lpstr>
      <vt:lpstr>تنفس دهان به ماسک</vt:lpstr>
      <vt:lpstr>تنفس دهان به ماسک</vt:lpstr>
      <vt:lpstr>PowerPoint Presentation</vt:lpstr>
      <vt:lpstr>شرایط تهویه ایده ال</vt:lpstr>
      <vt:lpstr>هماهنگی بین تنفس و ماساژ سینه</vt:lpstr>
      <vt:lpstr>هماهنگی بین تنفس و ماساژ سینه</vt:lpstr>
    </vt:vector>
  </TitlesOfParts>
  <Company>OliveSoft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behzad aliakbari sharabiani</dc:creator>
  <cp:lastModifiedBy>masoomeh ansary</cp:lastModifiedBy>
  <cp:revision>22</cp:revision>
  <dcterms:created xsi:type="dcterms:W3CDTF">2020-12-06T04:47:51Z</dcterms:created>
  <dcterms:modified xsi:type="dcterms:W3CDTF">2020-12-09T07:30:49Z</dcterms:modified>
</cp:coreProperties>
</file>